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hyperlink" Target="https://nutrisynccollective.com" TargetMode="External"/><Relationship Id="rId8" Type="http://schemas.openxmlformats.org/officeDocument/2006/relationships/hyperlink" Target="https://m.nutrisynccollective.com" TargetMode="External"/><Relationship Id="rId9" Type="http://schemas.openxmlformats.org/officeDocument/2006/relationships/hyperlink" Target="https://nutrisynccollective.com/hub/full-hub-gated-site.html?r=builders" TargetMode="External"/><Relationship Id="rId10" Type="http://schemas.openxmlformats.org/officeDocument/2006/relationships/hyperlink" Target="https://admin.nutrisynccollective.com" TargetMode="External"/><Relationship Id="rId11" Type="http://schemas.openxmlformats.org/officeDocument/2006/relationships/hyperlink" Target="https://nutrisynccollective.com/legal/privacy.html" TargetMode="External"/><Relationship Id="rId12" Type="http://schemas.openxmlformats.org/officeDocument/2006/relationships/hyperlink" Target="https://nutrisynccollective.com/legal/terms.html" TargetMode="External"/><Relationship Id="rId13" Type="http://schemas.openxmlformats.org/officeDocument/2006/relationships/hyperlink" Target="https://nutrisynccollective.com/legal/cookies.html" TargetMode="External"/><Relationship Id="rId14" Type="http://schemas.openxmlformats.org/officeDocument/2006/relationships/hyperlink" Target="https://nutrisynccollective.com/legal/legal-notice.html" TargetMode="External"/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15" Type="http://schemas.openxmlformats.org/officeDocument/2006/relationships/image" Target="../media/image-1-7.png"/><Relationship Id="rId16" Type="http://schemas.openxmlformats.org/officeDocument/2006/relationships/image" Target="../media/image-1-8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hyperlink" Target="https://nutrisynccollective.com" TargetMode="External"/><Relationship Id="rId8" Type="http://schemas.openxmlformats.org/officeDocument/2006/relationships/hyperlink" Target="https://m.nutrisynccollective.com" TargetMode="External"/><Relationship Id="rId9" Type="http://schemas.openxmlformats.org/officeDocument/2006/relationships/hyperlink" Target="https://nutrisynccollective.com/hub/full-hub-gated-site.html?r=builders" TargetMode="External"/><Relationship Id="rId10" Type="http://schemas.openxmlformats.org/officeDocument/2006/relationships/hyperlink" Target="https://admin.nutrisynccollective.com" TargetMode="External"/><Relationship Id="rId11" Type="http://schemas.openxmlformats.org/officeDocument/2006/relationships/hyperlink" Target="https://nutrisynccollective.com/legal/privacy.html" TargetMode="External"/><Relationship Id="rId12" Type="http://schemas.openxmlformats.org/officeDocument/2006/relationships/hyperlink" Target="https://nutrisynccollective.com/legal/terms.html" TargetMode="External"/><Relationship Id="rId13" Type="http://schemas.openxmlformats.org/officeDocument/2006/relationships/hyperlink" Target="https://nutrisynccollective.com/legal/cookies.html" TargetMode="External"/><Relationship Id="rId14" Type="http://schemas.openxmlformats.org/officeDocument/2006/relationships/hyperlink" Target="https://nutrisynccollective.com/legal/legal-notice.html" TargetMode="External"/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15" Type="http://schemas.openxmlformats.org/officeDocument/2006/relationships/image" Target="../media/image-2-7.png"/><Relationship Id="rId16" Type="http://schemas.openxmlformats.org/officeDocument/2006/relationships/image" Target="../media/image-2-8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645920"/>
            <a:ext cx="4754880" cy="4754880"/>
          </a:xfrm>
          <a:prstGeom prst="ellipse">
            <a:avLst/>
          </a:prstGeom>
          <a:solidFill>
            <a:srgbClr val="FF7600">
              <a:alpha val="7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3840480"/>
            <a:ext cx="4206240" cy="4206240"/>
          </a:xfrm>
          <a:prstGeom prst="ellipse">
            <a:avLst/>
          </a:prstGeom>
          <a:solidFill>
            <a:srgbClr val="FD400C">
              <a:alpha val="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120640" y="-2194560"/>
            <a:ext cx="3291840" cy="3291840"/>
          </a:xfrm>
          <a:prstGeom prst="ellipse">
            <a:avLst/>
          </a:prstGeom>
          <a:solidFill>
            <a:srgbClr val="0F6E56">
              <a:alpha val="6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2194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D4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NutriSync</a:t>
            </a:r>
            <a:pPr indent="0" marL="0">
              <a:buNone/>
            </a:pPr>
            <a:r>
              <a:rPr lang="en-US" sz="37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de la idea al mercado</a:t>
            </a:r>
            <a:endParaRPr lang="en-US" sz="3700" dirty="0"/>
          </a:p>
        </p:txBody>
      </p:sp>
      <p:sp>
        <p:nvSpPr>
          <p:cNvPr id="6" name="Text 4"/>
          <p:cNvSpPr/>
          <p:nvPr/>
        </p:nvSpPr>
        <p:spPr>
          <a:xfrm>
            <a:off x="713232" y="82296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A7F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 2026 → 8 de octubre de 2026  ·  ciencia del ciclo, hecha producto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3323844"/>
            <a:ext cx="3449117" cy="82296"/>
          </a:xfrm>
          <a:prstGeom prst="roundRect">
            <a:avLst>
              <a:gd name="adj" fmla="val 50000"/>
            </a:avLst>
          </a:prstGeom>
          <a:solidFill>
            <a:srgbClr val="0F6E56"/>
          </a:solidFill>
          <a:ln/>
        </p:spPr>
      </p:sp>
      <p:sp>
        <p:nvSpPr>
          <p:cNvPr id="8" name="Shape 6"/>
          <p:cNvSpPr/>
          <p:nvPr/>
        </p:nvSpPr>
        <p:spPr>
          <a:xfrm>
            <a:off x="4217213" y="3323844"/>
            <a:ext cx="1964131" cy="82296"/>
          </a:xfrm>
          <a:prstGeom prst="roundRect">
            <a:avLst>
              <a:gd name="adj" fmla="val 50000"/>
            </a:avLst>
          </a:prstGeom>
          <a:solidFill>
            <a:srgbClr val="1F8A5E"/>
          </a:solidFill>
          <a:ln/>
        </p:spPr>
      </p:sp>
      <p:sp>
        <p:nvSpPr>
          <p:cNvPr id="9" name="Shape 7"/>
          <p:cNvSpPr/>
          <p:nvPr/>
        </p:nvSpPr>
        <p:spPr>
          <a:xfrm>
            <a:off x="6126480" y="3323844"/>
            <a:ext cx="2176272" cy="82296"/>
          </a:xfrm>
          <a:prstGeom prst="roundRect">
            <a:avLst>
              <a:gd name="adj" fmla="val 50000"/>
            </a:avLst>
          </a:prstGeom>
          <a:solidFill>
            <a:srgbClr val="FF7600"/>
          </a:solidFill>
          <a:ln/>
        </p:spPr>
      </p:sp>
      <p:sp>
        <p:nvSpPr>
          <p:cNvPr id="10" name="Shape 8"/>
          <p:cNvSpPr/>
          <p:nvPr/>
        </p:nvSpPr>
        <p:spPr>
          <a:xfrm>
            <a:off x="8247888" y="3323844"/>
            <a:ext cx="1964131" cy="82296"/>
          </a:xfrm>
          <a:prstGeom prst="roundRect">
            <a:avLst>
              <a:gd name="adj" fmla="val 50000"/>
            </a:avLst>
          </a:prstGeom>
          <a:solidFill>
            <a:srgbClr val="FD400C"/>
          </a:solidFill>
          <a:ln/>
        </p:spPr>
      </p:sp>
      <p:sp>
        <p:nvSpPr>
          <p:cNvPr id="11" name="Shape 9"/>
          <p:cNvSpPr/>
          <p:nvPr/>
        </p:nvSpPr>
        <p:spPr>
          <a:xfrm>
            <a:off x="10157155" y="3323844"/>
            <a:ext cx="1327709" cy="82296"/>
          </a:xfrm>
          <a:prstGeom prst="roundRect">
            <a:avLst>
              <a:gd name="adj" fmla="val 50000"/>
            </a:avLst>
          </a:prstGeom>
          <a:solidFill>
            <a:srgbClr val="C73A20"/>
          </a:solidFill>
          <a:ln/>
        </p:spPr>
      </p:sp>
      <p:sp>
        <p:nvSpPr>
          <p:cNvPr id="12" name="Shape 10"/>
          <p:cNvSpPr/>
          <p:nvPr/>
        </p:nvSpPr>
        <p:spPr>
          <a:xfrm rot="5400000">
            <a:off x="11411712" y="3209544"/>
            <a:ext cx="310896" cy="310896"/>
          </a:xfrm>
          <a:prstGeom prst="triangle">
            <a:avLst/>
          </a:prstGeom>
          <a:solidFill>
            <a:srgbClr val="C73A20"/>
          </a:solidFill>
          <a:ln/>
        </p:spPr>
      </p:sp>
      <p:sp>
        <p:nvSpPr>
          <p:cNvPr id="13" name="Shape 11"/>
          <p:cNvSpPr/>
          <p:nvPr/>
        </p:nvSpPr>
        <p:spPr>
          <a:xfrm>
            <a:off x="1380744" y="2816352"/>
            <a:ext cx="1097280" cy="1097280"/>
          </a:xfrm>
          <a:prstGeom prst="ellipse">
            <a:avLst/>
          </a:prstGeom>
          <a:solidFill>
            <a:srgbClr val="0F6E56">
              <a:alpha val="16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44475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F6E56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1056" y="3026664"/>
            <a:ext cx="676656" cy="676656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2148840" y="2843784"/>
            <a:ext cx="310896" cy="310896"/>
          </a:xfrm>
          <a:prstGeom prst="ellipse">
            <a:avLst/>
          </a:prstGeom>
          <a:solidFill>
            <a:srgbClr val="0F6E5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14884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1929384" y="2450592"/>
            <a:ext cx="0" cy="429768"/>
          </a:xfrm>
          <a:prstGeom prst="line">
            <a:avLst/>
          </a:prstGeom>
          <a:noFill/>
          <a:ln w="25400">
            <a:solidFill>
              <a:srgbClr val="0F6E56"/>
            </a:solidFill>
            <a:prstDash val="dash"/>
          </a:ln>
        </p:spPr>
      </p:sp>
      <p:sp>
        <p:nvSpPr>
          <p:cNvPr id="19" name="Shape 16"/>
          <p:cNvSpPr/>
          <p:nvPr/>
        </p:nvSpPr>
        <p:spPr>
          <a:xfrm>
            <a:off x="1271016" y="213969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0F6E56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1271016" y="213969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 2026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996696" y="1188720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idea y el equipo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founders · ciencia del ciclo · stack lean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3163824" y="2816352"/>
            <a:ext cx="1097280" cy="1097280"/>
          </a:xfrm>
          <a:prstGeom prst="ellipse">
            <a:avLst/>
          </a:prstGeom>
          <a:solidFill>
            <a:srgbClr val="1F8A5E">
              <a:alpha val="16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322783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8A5E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136" y="3026664"/>
            <a:ext cx="676656" cy="676656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3931920" y="2843784"/>
            <a:ext cx="310896" cy="310896"/>
          </a:xfrm>
          <a:prstGeom prst="ellipse">
            <a:avLst/>
          </a:prstGeom>
          <a:solidFill>
            <a:srgbClr val="1F8A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393192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27" name="Shape 23"/>
          <p:cNvSpPr/>
          <p:nvPr/>
        </p:nvSpPr>
        <p:spPr>
          <a:xfrm>
            <a:off x="3712464" y="3867912"/>
            <a:ext cx="0" cy="429768"/>
          </a:xfrm>
          <a:prstGeom prst="line">
            <a:avLst/>
          </a:prstGeom>
          <a:noFill/>
          <a:ln w="25400">
            <a:solidFill>
              <a:srgbClr val="1F8A5E"/>
            </a:solidFill>
            <a:prstDash val="dash"/>
          </a:ln>
        </p:spPr>
      </p:sp>
      <p:sp>
        <p:nvSpPr>
          <p:cNvPr id="28" name="Shape 24"/>
          <p:cNvSpPr/>
          <p:nvPr/>
        </p:nvSpPr>
        <p:spPr>
          <a:xfrm>
            <a:off x="3054096" y="405993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1F8A5E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29" name="Text 25"/>
          <p:cNvSpPr/>
          <p:nvPr/>
        </p:nvSpPr>
        <p:spPr>
          <a:xfrm>
            <a:off x="3054096" y="405993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2026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2779776" y="4407408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construye el producto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iOS/Android + PWA + web · 14 idiomas</a:t>
            </a:r>
            <a:endParaRPr lang="en-US" sz="1300" dirty="0"/>
          </a:p>
        </p:txBody>
      </p:sp>
      <p:sp>
        <p:nvSpPr>
          <p:cNvPr id="31" name="Shape 27"/>
          <p:cNvSpPr/>
          <p:nvPr/>
        </p:nvSpPr>
        <p:spPr>
          <a:xfrm>
            <a:off x="4946904" y="2816352"/>
            <a:ext cx="1097280" cy="1097280"/>
          </a:xfrm>
          <a:prstGeom prst="ellipse">
            <a:avLst/>
          </a:prstGeom>
          <a:solidFill>
            <a:srgbClr val="FF7600">
              <a:alpha val="16000"/>
            </a:srgbClr>
          </a:solidFill>
          <a:ln/>
        </p:spPr>
      </p:sp>
      <p:sp>
        <p:nvSpPr>
          <p:cNvPr id="32" name="Shape 28"/>
          <p:cNvSpPr/>
          <p:nvPr/>
        </p:nvSpPr>
        <p:spPr>
          <a:xfrm>
            <a:off x="501091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F7600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3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16" y="3026664"/>
            <a:ext cx="676656" cy="676656"/>
          </a:xfrm>
          <a:prstGeom prst="rect">
            <a:avLst/>
          </a:prstGeom>
        </p:spPr>
      </p:pic>
      <p:sp>
        <p:nvSpPr>
          <p:cNvPr id="34" name="Shape 29"/>
          <p:cNvSpPr/>
          <p:nvPr/>
        </p:nvSpPr>
        <p:spPr>
          <a:xfrm>
            <a:off x="5715000" y="2843784"/>
            <a:ext cx="310896" cy="310896"/>
          </a:xfrm>
          <a:prstGeom prst="ellipse">
            <a:avLst/>
          </a:prstGeom>
          <a:solidFill>
            <a:srgbClr val="FF760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5" name="Text 30"/>
          <p:cNvSpPr/>
          <p:nvPr/>
        </p:nvSpPr>
        <p:spPr>
          <a:xfrm>
            <a:off x="571500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36" name="Shape 31"/>
          <p:cNvSpPr/>
          <p:nvPr/>
        </p:nvSpPr>
        <p:spPr>
          <a:xfrm>
            <a:off x="5495544" y="2450592"/>
            <a:ext cx="0" cy="429768"/>
          </a:xfrm>
          <a:prstGeom prst="line">
            <a:avLst/>
          </a:prstGeom>
          <a:noFill/>
          <a:ln w="25400">
            <a:solidFill>
              <a:srgbClr val="FF7600"/>
            </a:solidFill>
            <a:prstDash val="dash"/>
          </a:ln>
        </p:spPr>
      </p:sp>
      <p:sp>
        <p:nvSpPr>
          <p:cNvPr id="37" name="Shape 32"/>
          <p:cNvSpPr/>
          <p:nvPr/>
        </p:nvSpPr>
        <p:spPr>
          <a:xfrm>
            <a:off x="4837176" y="213969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FF7600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38" name="Text 33"/>
          <p:cNvSpPr/>
          <p:nvPr/>
        </p:nvSpPr>
        <p:spPr>
          <a:xfrm>
            <a:off x="4837176" y="213969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AGO 2026</a:t>
            </a:r>
            <a:endParaRPr lang="en-US" sz="1100" dirty="0"/>
          </a:p>
        </p:txBody>
      </p:sp>
      <p:sp>
        <p:nvSpPr>
          <p:cNvPr id="39" name="Text 34"/>
          <p:cNvSpPr/>
          <p:nvPr/>
        </p:nvSpPr>
        <p:spPr>
          <a:xfrm>
            <a:off x="4562856" y="1188720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real en 2 stores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testers · consentimiento auditable · v0.20</a:t>
            </a:r>
            <a:endParaRPr lang="en-US" sz="1300" dirty="0"/>
          </a:p>
        </p:txBody>
      </p:sp>
      <p:sp>
        <p:nvSpPr>
          <p:cNvPr id="40" name="Shape 35"/>
          <p:cNvSpPr/>
          <p:nvPr/>
        </p:nvSpPr>
        <p:spPr>
          <a:xfrm>
            <a:off x="6729984" y="2816352"/>
            <a:ext cx="1097280" cy="1097280"/>
          </a:xfrm>
          <a:prstGeom prst="ellipse">
            <a:avLst/>
          </a:prstGeom>
          <a:solidFill>
            <a:srgbClr val="F59E0B">
              <a:alpha val="16000"/>
            </a:srgbClr>
          </a:solidFill>
          <a:ln/>
        </p:spPr>
      </p:sp>
      <p:sp>
        <p:nvSpPr>
          <p:cNvPr id="41" name="Shape 36"/>
          <p:cNvSpPr/>
          <p:nvPr/>
        </p:nvSpPr>
        <p:spPr>
          <a:xfrm>
            <a:off x="679399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59E0B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4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296" y="3026664"/>
            <a:ext cx="676656" cy="676656"/>
          </a:xfrm>
          <a:prstGeom prst="rect">
            <a:avLst/>
          </a:prstGeom>
        </p:spPr>
      </p:pic>
      <p:sp>
        <p:nvSpPr>
          <p:cNvPr id="43" name="Shape 37"/>
          <p:cNvSpPr/>
          <p:nvPr/>
        </p:nvSpPr>
        <p:spPr>
          <a:xfrm>
            <a:off x="7498080" y="2843784"/>
            <a:ext cx="310896" cy="310896"/>
          </a:xfrm>
          <a:prstGeom prst="ellipse">
            <a:avLst/>
          </a:prstGeom>
          <a:solidFill>
            <a:srgbClr val="F59E0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4" name="Text 38"/>
          <p:cNvSpPr/>
          <p:nvPr/>
        </p:nvSpPr>
        <p:spPr>
          <a:xfrm>
            <a:off x="749808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45" name="Shape 39"/>
          <p:cNvSpPr/>
          <p:nvPr/>
        </p:nvSpPr>
        <p:spPr>
          <a:xfrm>
            <a:off x="7278624" y="3867912"/>
            <a:ext cx="0" cy="429768"/>
          </a:xfrm>
          <a:prstGeom prst="line">
            <a:avLst/>
          </a:prstGeom>
          <a:noFill/>
          <a:ln w="25400">
            <a:solidFill>
              <a:srgbClr val="F59E0B"/>
            </a:solidFill>
            <a:prstDash val="dash"/>
          </a:ln>
        </p:spPr>
      </p:sp>
      <p:sp>
        <p:nvSpPr>
          <p:cNvPr id="46" name="Shape 40"/>
          <p:cNvSpPr/>
          <p:nvPr/>
        </p:nvSpPr>
        <p:spPr>
          <a:xfrm>
            <a:off x="6620256" y="405993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47" name="Text 41"/>
          <p:cNvSpPr/>
          <p:nvPr/>
        </p:nvSpPr>
        <p:spPr>
          <a:xfrm>
            <a:off x="6620256" y="405993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2026</a:t>
            </a:r>
            <a:endParaRPr lang="en-US" sz="1100" dirty="0"/>
          </a:p>
        </p:txBody>
      </p:sp>
      <p:sp>
        <p:nvSpPr>
          <p:cNvPr id="48" name="Text 42"/>
          <p:cNvSpPr/>
          <p:nvPr/>
        </p:nvSpPr>
        <p:spPr>
          <a:xfrm>
            <a:off x="6345936" y="4407408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ampliado + pagos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Fases 1-2 · legal publicado · fichas stores</a:t>
            </a:r>
            <a:endParaRPr lang="en-US" sz="1300" dirty="0"/>
          </a:p>
        </p:txBody>
      </p:sp>
      <p:sp>
        <p:nvSpPr>
          <p:cNvPr id="49" name="Shape 43"/>
          <p:cNvSpPr/>
          <p:nvPr/>
        </p:nvSpPr>
        <p:spPr>
          <a:xfrm>
            <a:off x="8513064" y="2816352"/>
            <a:ext cx="1097280" cy="1097280"/>
          </a:xfrm>
          <a:prstGeom prst="ellipse">
            <a:avLst/>
          </a:prstGeom>
          <a:solidFill>
            <a:srgbClr val="FD400C">
              <a:alpha val="16000"/>
            </a:srgbClr>
          </a:solidFill>
          <a:ln/>
        </p:spPr>
      </p:sp>
      <p:sp>
        <p:nvSpPr>
          <p:cNvPr id="50" name="Shape 44"/>
          <p:cNvSpPr/>
          <p:nvPr/>
        </p:nvSpPr>
        <p:spPr>
          <a:xfrm>
            <a:off x="857707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D400C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5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76" y="3026664"/>
            <a:ext cx="676656" cy="676656"/>
          </a:xfrm>
          <a:prstGeom prst="rect">
            <a:avLst/>
          </a:prstGeom>
        </p:spPr>
      </p:pic>
      <p:sp>
        <p:nvSpPr>
          <p:cNvPr id="52" name="Shape 45"/>
          <p:cNvSpPr/>
          <p:nvPr/>
        </p:nvSpPr>
        <p:spPr>
          <a:xfrm>
            <a:off x="9281160" y="2843784"/>
            <a:ext cx="310896" cy="310896"/>
          </a:xfrm>
          <a:prstGeom prst="ellipse">
            <a:avLst/>
          </a:prstGeom>
          <a:solidFill>
            <a:srgbClr val="FD400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3" name="Text 46"/>
          <p:cNvSpPr/>
          <p:nvPr/>
        </p:nvSpPr>
        <p:spPr>
          <a:xfrm>
            <a:off x="928116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54" name="Shape 47"/>
          <p:cNvSpPr/>
          <p:nvPr/>
        </p:nvSpPr>
        <p:spPr>
          <a:xfrm>
            <a:off x="9061704" y="2450592"/>
            <a:ext cx="0" cy="429768"/>
          </a:xfrm>
          <a:prstGeom prst="line">
            <a:avLst/>
          </a:prstGeom>
          <a:noFill/>
          <a:ln w="25400">
            <a:solidFill>
              <a:srgbClr val="FD400C"/>
            </a:solidFill>
            <a:prstDash val="dash"/>
          </a:ln>
        </p:spPr>
      </p:sp>
      <p:sp>
        <p:nvSpPr>
          <p:cNvPr id="55" name="Shape 48"/>
          <p:cNvSpPr/>
          <p:nvPr/>
        </p:nvSpPr>
        <p:spPr>
          <a:xfrm>
            <a:off x="8403336" y="213969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FD400C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56" name="Text 49"/>
          <p:cNvSpPr/>
          <p:nvPr/>
        </p:nvSpPr>
        <p:spPr>
          <a:xfrm>
            <a:off x="8403336" y="213969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OCT 2026</a:t>
            </a:r>
            <a:endParaRPr lang="en-US" sz="1100" dirty="0"/>
          </a:p>
        </p:txBody>
      </p:sp>
      <p:sp>
        <p:nvSpPr>
          <p:cNvPr id="57" name="Text 50"/>
          <p:cNvSpPr/>
          <p:nvPr/>
        </p:nvSpPr>
        <p:spPr>
          <a:xfrm>
            <a:off x="8129016" y="1188720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Lanzamiento comercial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Store + Google Play · con pagos</a:t>
            </a:r>
            <a:endParaRPr lang="en-US" sz="1300" dirty="0"/>
          </a:p>
        </p:txBody>
      </p:sp>
      <p:sp>
        <p:nvSpPr>
          <p:cNvPr id="58" name="Shape 51"/>
          <p:cNvSpPr/>
          <p:nvPr/>
        </p:nvSpPr>
        <p:spPr>
          <a:xfrm>
            <a:off x="10296144" y="2816352"/>
            <a:ext cx="1097280" cy="1097280"/>
          </a:xfrm>
          <a:prstGeom prst="ellipse">
            <a:avLst/>
          </a:prstGeom>
          <a:solidFill>
            <a:srgbClr val="C73A20">
              <a:alpha val="16000"/>
            </a:srgbClr>
          </a:solidFill>
          <a:ln/>
        </p:spPr>
      </p:sp>
      <p:sp>
        <p:nvSpPr>
          <p:cNvPr id="59" name="Shape 52"/>
          <p:cNvSpPr/>
          <p:nvPr/>
        </p:nvSpPr>
        <p:spPr>
          <a:xfrm>
            <a:off x="1036015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C73A20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6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6456" y="3026664"/>
            <a:ext cx="676656" cy="676656"/>
          </a:xfrm>
          <a:prstGeom prst="rect">
            <a:avLst/>
          </a:prstGeom>
        </p:spPr>
      </p:pic>
      <p:sp>
        <p:nvSpPr>
          <p:cNvPr id="61" name="Shape 53"/>
          <p:cNvSpPr/>
          <p:nvPr/>
        </p:nvSpPr>
        <p:spPr>
          <a:xfrm>
            <a:off x="11064240" y="2843784"/>
            <a:ext cx="310896" cy="310896"/>
          </a:xfrm>
          <a:prstGeom prst="ellipse">
            <a:avLst/>
          </a:prstGeom>
          <a:solidFill>
            <a:srgbClr val="C73A2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2" name="Text 54"/>
          <p:cNvSpPr/>
          <p:nvPr/>
        </p:nvSpPr>
        <p:spPr>
          <a:xfrm>
            <a:off x="1106424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63" name="Shape 55"/>
          <p:cNvSpPr/>
          <p:nvPr/>
        </p:nvSpPr>
        <p:spPr>
          <a:xfrm>
            <a:off x="10844784" y="3867912"/>
            <a:ext cx="0" cy="429768"/>
          </a:xfrm>
          <a:prstGeom prst="line">
            <a:avLst/>
          </a:prstGeom>
          <a:noFill/>
          <a:ln w="25400">
            <a:solidFill>
              <a:srgbClr val="C73A20"/>
            </a:solidFill>
            <a:prstDash val="dash"/>
          </a:ln>
        </p:spPr>
      </p:sp>
      <p:sp>
        <p:nvSpPr>
          <p:cNvPr id="64" name="Shape 56"/>
          <p:cNvSpPr/>
          <p:nvPr/>
        </p:nvSpPr>
        <p:spPr>
          <a:xfrm>
            <a:off x="10186416" y="405993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C73A20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65" name="Text 57"/>
          <p:cNvSpPr/>
          <p:nvPr/>
        </p:nvSpPr>
        <p:spPr>
          <a:xfrm>
            <a:off x="10186416" y="405993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AÑO 1</a:t>
            </a:r>
            <a:endParaRPr lang="en-US" sz="1100" dirty="0"/>
          </a:p>
        </p:txBody>
      </p:sp>
      <p:sp>
        <p:nvSpPr>
          <p:cNvPr id="66" name="Text 58"/>
          <p:cNvSpPr/>
          <p:nvPr/>
        </p:nvSpPr>
        <p:spPr>
          <a:xfrm>
            <a:off x="9912096" y="4407408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dónde vamos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2.634 suscripciones · €74.772 · escalar EU</a:t>
            </a:r>
            <a:endParaRPr lang="en-US" sz="1300" dirty="0"/>
          </a:p>
        </p:txBody>
      </p:sp>
      <p:sp>
        <p:nvSpPr>
          <p:cNvPr id="67" name="Shape 59"/>
          <p:cNvSpPr/>
          <p:nvPr/>
        </p:nvSpPr>
        <p:spPr>
          <a:xfrm>
            <a:off x="5504688" y="3483864"/>
            <a:ext cx="1463040" cy="256032"/>
          </a:xfrm>
          <a:prstGeom prst="roundRect">
            <a:avLst>
              <a:gd name="adj" fmla="val 50000"/>
            </a:avLst>
          </a:prstGeom>
          <a:solidFill>
            <a:srgbClr val="241D1A"/>
          </a:solidFill>
          <a:ln/>
          <a:effectLst>
            <a:outerShdw sx="100000" sy="100000" kx="0" ky="0" algn="bl" rotWithShape="0" blurRad="63500" dist="25400" dir="5400000">
              <a:srgbClr val="241D1A">
                <a:alpha val="35000"/>
              </a:srgbClr>
            </a:outerShdw>
          </a:effectLst>
        </p:spPr>
      </p:sp>
      <p:sp>
        <p:nvSpPr>
          <p:cNvPr id="68" name="Shape 60"/>
          <p:cNvSpPr/>
          <p:nvPr/>
        </p:nvSpPr>
        <p:spPr>
          <a:xfrm>
            <a:off x="6153912" y="3346704"/>
            <a:ext cx="164592" cy="118872"/>
          </a:xfrm>
          <a:prstGeom prst="triangle">
            <a:avLst/>
          </a:prstGeom>
          <a:solidFill>
            <a:srgbClr val="241D1A"/>
          </a:solidFill>
          <a:ln/>
        </p:spPr>
      </p:sp>
      <p:sp>
        <p:nvSpPr>
          <p:cNvPr id="69" name="Text 61"/>
          <p:cNvSpPr/>
          <p:nvPr/>
        </p:nvSpPr>
        <p:spPr>
          <a:xfrm>
            <a:off x="5504688" y="348386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ESTAMOS AQUÍ · AGO 2026</a:t>
            </a:r>
            <a:endParaRPr lang="en-US" sz="700" dirty="0"/>
          </a:p>
        </p:txBody>
      </p:sp>
      <p:sp>
        <p:nvSpPr>
          <p:cNvPr id="70" name="Shape 62"/>
          <p:cNvSpPr/>
          <p:nvPr/>
        </p:nvSpPr>
        <p:spPr>
          <a:xfrm>
            <a:off x="278892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1" name="Text 63"/>
          <p:cNvSpPr/>
          <p:nvPr/>
        </p:nvSpPr>
        <p:spPr>
          <a:xfrm>
            <a:off x="361188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🍎 App Store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· público 8-oct</a:t>
            </a:r>
            <a:endParaRPr lang="en-US" sz="900" dirty="0"/>
          </a:p>
        </p:txBody>
      </p:sp>
      <p:sp>
        <p:nvSpPr>
          <p:cNvPr id="72" name="Shape 64"/>
          <p:cNvSpPr/>
          <p:nvPr/>
        </p:nvSpPr>
        <p:spPr>
          <a:xfrm>
            <a:off x="2235708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3" name="Text 65"/>
          <p:cNvSpPr/>
          <p:nvPr/>
        </p:nvSpPr>
        <p:spPr>
          <a:xfrm>
            <a:off x="2318004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🤖 Google Play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· público 8-oct</a:t>
            </a:r>
            <a:endParaRPr lang="en-US" sz="900" dirty="0"/>
          </a:p>
        </p:txBody>
      </p:sp>
      <p:sp>
        <p:nvSpPr>
          <p:cNvPr id="74" name="Shape 66"/>
          <p:cNvSpPr/>
          <p:nvPr/>
        </p:nvSpPr>
        <p:spPr>
          <a:xfrm>
            <a:off x="4192524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5" name="Text 67"/>
          <p:cNvSpPr/>
          <p:nvPr/>
        </p:nvSpPr>
        <p:spPr>
          <a:xfrm>
            <a:off x="4274820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🌐 nutrisynccollective.com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marketing</a:t>
            </a:r>
            <a:endParaRPr lang="en-US" sz="900" dirty="0"/>
          </a:p>
        </p:txBody>
      </p:sp>
      <p:sp>
        <p:nvSpPr>
          <p:cNvPr id="76" name="Shape 68"/>
          <p:cNvSpPr/>
          <p:nvPr/>
        </p:nvSpPr>
        <p:spPr>
          <a:xfrm>
            <a:off x="6149340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7" name="Text 69"/>
          <p:cNvSpPr/>
          <p:nvPr/>
        </p:nvSpPr>
        <p:spPr>
          <a:xfrm>
            <a:off x="6231636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📱 m.nutrisynccollective.com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PWA</a:t>
            </a:r>
            <a:endParaRPr lang="en-US" sz="900" dirty="0"/>
          </a:p>
        </p:txBody>
      </p:sp>
      <p:sp>
        <p:nvSpPr>
          <p:cNvPr id="78" name="Shape 70"/>
          <p:cNvSpPr/>
          <p:nvPr/>
        </p:nvSpPr>
        <p:spPr>
          <a:xfrm>
            <a:off x="8106156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9" name="Text 71"/>
          <p:cNvSpPr/>
          <p:nvPr/>
        </p:nvSpPr>
        <p:spPr>
          <a:xfrm>
            <a:off x="8188452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🛠 Builders Hub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 de founders</a:t>
            </a:r>
            <a:endParaRPr lang="en-US" sz="900" dirty="0"/>
          </a:p>
        </p:txBody>
      </p:sp>
      <p:sp>
        <p:nvSpPr>
          <p:cNvPr id="80" name="Shape 72"/>
          <p:cNvSpPr/>
          <p:nvPr/>
        </p:nvSpPr>
        <p:spPr>
          <a:xfrm>
            <a:off x="10062972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81" name="Text 73"/>
          <p:cNvSpPr/>
          <p:nvPr/>
        </p:nvSpPr>
        <p:spPr>
          <a:xfrm>
            <a:off x="10145268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0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🔐 StartUp Admin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contabilidad del build</a:t>
            </a:r>
            <a:endParaRPr lang="en-US" sz="900" dirty="0"/>
          </a:p>
        </p:txBody>
      </p:sp>
      <p:sp>
        <p:nvSpPr>
          <p:cNvPr id="82" name="Shape 74"/>
          <p:cNvSpPr/>
          <p:nvPr/>
        </p:nvSpPr>
        <p:spPr>
          <a:xfrm>
            <a:off x="685800" y="6053328"/>
            <a:ext cx="10817352" cy="0"/>
          </a:xfrm>
          <a:prstGeom prst="line">
            <a:avLst/>
          </a:prstGeom>
          <a:noFill/>
          <a:ln w="12700">
            <a:solidFill>
              <a:srgbClr val="EFE3D7"/>
            </a:solidFill>
            <a:prstDash val="solid"/>
          </a:ln>
        </p:spPr>
      </p:sp>
      <p:sp>
        <p:nvSpPr>
          <p:cNvPr id="83" name="Text 75"/>
          <p:cNvSpPr/>
          <p:nvPr/>
        </p:nvSpPr>
        <p:spPr>
          <a:xfrm>
            <a:off x="685800" y="6163056"/>
            <a:ext cx="4023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4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NutriSync</a:t>
            </a:r>
            <a:endParaRPr lang="en-US" sz="1600" dirty="0"/>
          </a:p>
          <a:p>
            <a:pPr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Comidas y movimiento en sintonía con tu ciclo</a:t>
            </a:r>
            <a:endParaRPr lang="en-US" sz="1600" dirty="0"/>
          </a:p>
          <a:p>
            <a:pPr indent="0" marL="0">
              <a:buNone/>
            </a:pPr>
            <a:r>
              <a:rPr lang="en-US" sz="900" dirty="0">
                <a:solidFill>
                  <a:srgbClr val="8A7F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contact@nutrisynccollective.com</a:t>
            </a:r>
            <a:endParaRPr lang="en-US" sz="1600" dirty="0"/>
          </a:p>
        </p:txBody>
      </p:sp>
      <p:sp>
        <p:nvSpPr>
          <p:cNvPr id="84" name="Text 76"/>
          <p:cNvSpPr/>
          <p:nvPr/>
        </p:nvSpPr>
        <p:spPr>
          <a:xfrm>
            <a:off x="4160520" y="616305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Privacidad</a:t>
            </a:r>
            <a:pPr indent="0" marL="0">
              <a:buNone/>
            </a:pPr>
            <a:r>
              <a:rPr lang="en-US" sz="9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Términos</a:t>
            </a:r>
            <a:pPr indent="0" marL="0">
              <a:buNone/>
            </a:pPr>
            <a:r>
              <a:rPr lang="en-US" sz="9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Cookies</a:t>
            </a:r>
            <a:pPr indent="0" marL="0">
              <a:buNone/>
            </a:pPr>
            <a:r>
              <a:rPr lang="en-US" sz="9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Aviso legal</a:t>
            </a:r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8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NutriSync Collective — piloto interno, aún no en producción</a:t>
            </a:r>
            <a:endParaRPr lang="en-US" sz="900" dirty="0"/>
          </a:p>
        </p:txBody>
      </p:sp>
      <p:pic>
        <p:nvPicPr>
          <p:cNvPr id="85" name="Image 6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46920" y="6071616"/>
            <a:ext cx="640080" cy="640080"/>
          </a:xfrm>
          <a:prstGeom prst="rect">
            <a:avLst/>
          </a:prstGeom>
        </p:spPr>
      </p:pic>
      <p:sp>
        <p:nvSpPr>
          <p:cNvPr id="86" name="Text 77"/>
          <p:cNvSpPr/>
          <p:nvPr/>
        </p:nvSpPr>
        <p:spPr>
          <a:xfrm>
            <a:off x="9555480" y="6693408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750" dirty="0"/>
          </a:p>
        </p:txBody>
      </p:sp>
      <p:pic>
        <p:nvPicPr>
          <p:cNvPr id="87" name="Image 7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52760" y="6071616"/>
            <a:ext cx="640080" cy="640080"/>
          </a:xfrm>
          <a:prstGeom prst="rect">
            <a:avLst/>
          </a:prstGeom>
        </p:spPr>
      </p:pic>
      <p:sp>
        <p:nvSpPr>
          <p:cNvPr id="88" name="Text 78"/>
          <p:cNvSpPr/>
          <p:nvPr/>
        </p:nvSpPr>
        <p:spPr>
          <a:xfrm>
            <a:off x="10561320" y="6693408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PWA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645920"/>
            <a:ext cx="4754880" cy="4754880"/>
          </a:xfrm>
          <a:prstGeom prst="ellipse">
            <a:avLst/>
          </a:prstGeom>
          <a:solidFill>
            <a:srgbClr val="FF7600">
              <a:alpha val="7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3840480"/>
            <a:ext cx="4206240" cy="4206240"/>
          </a:xfrm>
          <a:prstGeom prst="ellipse">
            <a:avLst/>
          </a:prstGeom>
          <a:solidFill>
            <a:srgbClr val="FD400C">
              <a:alpha val="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120640" y="-2194560"/>
            <a:ext cx="3291840" cy="3291840"/>
          </a:xfrm>
          <a:prstGeom prst="ellipse">
            <a:avLst/>
          </a:prstGeom>
          <a:solidFill>
            <a:srgbClr val="0F6E56">
              <a:alpha val="6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219456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D4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NutriSync</a:t>
            </a:r>
            <a:pPr indent="0" marL="0">
              <a:buNone/>
            </a:pPr>
            <a:r>
              <a:rPr lang="en-US" sz="37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from idea to market</a:t>
            </a:r>
            <a:endParaRPr lang="en-US" sz="3700" dirty="0"/>
          </a:p>
        </p:txBody>
      </p:sp>
      <p:sp>
        <p:nvSpPr>
          <p:cNvPr id="6" name="Text 4"/>
          <p:cNvSpPr/>
          <p:nvPr/>
        </p:nvSpPr>
        <p:spPr>
          <a:xfrm>
            <a:off x="713232" y="82296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A7F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 → October 8, 2026  ·  cycle science, made product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3323844"/>
            <a:ext cx="3449117" cy="82296"/>
          </a:xfrm>
          <a:prstGeom prst="roundRect">
            <a:avLst>
              <a:gd name="adj" fmla="val 50000"/>
            </a:avLst>
          </a:prstGeom>
          <a:solidFill>
            <a:srgbClr val="0F6E56"/>
          </a:solidFill>
          <a:ln/>
        </p:spPr>
      </p:sp>
      <p:sp>
        <p:nvSpPr>
          <p:cNvPr id="8" name="Shape 6"/>
          <p:cNvSpPr/>
          <p:nvPr/>
        </p:nvSpPr>
        <p:spPr>
          <a:xfrm>
            <a:off x="4217213" y="3323844"/>
            <a:ext cx="1964131" cy="82296"/>
          </a:xfrm>
          <a:prstGeom prst="roundRect">
            <a:avLst>
              <a:gd name="adj" fmla="val 50000"/>
            </a:avLst>
          </a:prstGeom>
          <a:solidFill>
            <a:srgbClr val="1F8A5E"/>
          </a:solidFill>
          <a:ln/>
        </p:spPr>
      </p:sp>
      <p:sp>
        <p:nvSpPr>
          <p:cNvPr id="9" name="Shape 7"/>
          <p:cNvSpPr/>
          <p:nvPr/>
        </p:nvSpPr>
        <p:spPr>
          <a:xfrm>
            <a:off x="6126480" y="3323844"/>
            <a:ext cx="2176272" cy="82296"/>
          </a:xfrm>
          <a:prstGeom prst="roundRect">
            <a:avLst>
              <a:gd name="adj" fmla="val 50000"/>
            </a:avLst>
          </a:prstGeom>
          <a:solidFill>
            <a:srgbClr val="FF7600"/>
          </a:solidFill>
          <a:ln/>
        </p:spPr>
      </p:sp>
      <p:sp>
        <p:nvSpPr>
          <p:cNvPr id="10" name="Shape 8"/>
          <p:cNvSpPr/>
          <p:nvPr/>
        </p:nvSpPr>
        <p:spPr>
          <a:xfrm>
            <a:off x="8247888" y="3323844"/>
            <a:ext cx="1964131" cy="82296"/>
          </a:xfrm>
          <a:prstGeom prst="roundRect">
            <a:avLst>
              <a:gd name="adj" fmla="val 50000"/>
            </a:avLst>
          </a:prstGeom>
          <a:solidFill>
            <a:srgbClr val="FD400C"/>
          </a:solidFill>
          <a:ln/>
        </p:spPr>
      </p:sp>
      <p:sp>
        <p:nvSpPr>
          <p:cNvPr id="11" name="Shape 9"/>
          <p:cNvSpPr/>
          <p:nvPr/>
        </p:nvSpPr>
        <p:spPr>
          <a:xfrm>
            <a:off x="10157155" y="3323844"/>
            <a:ext cx="1327709" cy="82296"/>
          </a:xfrm>
          <a:prstGeom prst="roundRect">
            <a:avLst>
              <a:gd name="adj" fmla="val 50000"/>
            </a:avLst>
          </a:prstGeom>
          <a:solidFill>
            <a:srgbClr val="C73A20"/>
          </a:solidFill>
          <a:ln/>
        </p:spPr>
      </p:sp>
      <p:sp>
        <p:nvSpPr>
          <p:cNvPr id="12" name="Shape 10"/>
          <p:cNvSpPr/>
          <p:nvPr/>
        </p:nvSpPr>
        <p:spPr>
          <a:xfrm rot="5400000">
            <a:off x="11411712" y="3209544"/>
            <a:ext cx="310896" cy="310896"/>
          </a:xfrm>
          <a:prstGeom prst="triangle">
            <a:avLst/>
          </a:prstGeom>
          <a:solidFill>
            <a:srgbClr val="C73A20"/>
          </a:solidFill>
          <a:ln/>
        </p:spPr>
      </p:sp>
      <p:sp>
        <p:nvSpPr>
          <p:cNvPr id="13" name="Shape 11"/>
          <p:cNvSpPr/>
          <p:nvPr/>
        </p:nvSpPr>
        <p:spPr>
          <a:xfrm>
            <a:off x="1380744" y="2816352"/>
            <a:ext cx="1097280" cy="1097280"/>
          </a:xfrm>
          <a:prstGeom prst="ellipse">
            <a:avLst/>
          </a:prstGeom>
          <a:solidFill>
            <a:srgbClr val="0F6E56">
              <a:alpha val="16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44475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F6E56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1056" y="3026664"/>
            <a:ext cx="676656" cy="676656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2148840" y="2843784"/>
            <a:ext cx="310896" cy="310896"/>
          </a:xfrm>
          <a:prstGeom prst="ellipse">
            <a:avLst/>
          </a:prstGeom>
          <a:solidFill>
            <a:srgbClr val="0F6E5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14884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1929384" y="2450592"/>
            <a:ext cx="0" cy="429768"/>
          </a:xfrm>
          <a:prstGeom prst="line">
            <a:avLst/>
          </a:prstGeom>
          <a:noFill/>
          <a:ln w="25400">
            <a:solidFill>
              <a:srgbClr val="0F6E56"/>
            </a:solidFill>
            <a:prstDash val="dash"/>
          </a:ln>
        </p:spPr>
      </p:sp>
      <p:sp>
        <p:nvSpPr>
          <p:cNvPr id="19" name="Shape 16"/>
          <p:cNvSpPr/>
          <p:nvPr/>
        </p:nvSpPr>
        <p:spPr>
          <a:xfrm>
            <a:off x="1271016" y="213969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0F6E56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1271016" y="213969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 2026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996696" y="1188720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 &amp; founding team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founders · cycle science · lean stack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3163824" y="2816352"/>
            <a:ext cx="1097280" cy="1097280"/>
          </a:xfrm>
          <a:prstGeom prst="ellipse">
            <a:avLst/>
          </a:prstGeom>
          <a:solidFill>
            <a:srgbClr val="1F8A5E">
              <a:alpha val="16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322783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8A5E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136" y="3026664"/>
            <a:ext cx="676656" cy="676656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3931920" y="2843784"/>
            <a:ext cx="310896" cy="310896"/>
          </a:xfrm>
          <a:prstGeom prst="ellipse">
            <a:avLst/>
          </a:prstGeom>
          <a:solidFill>
            <a:srgbClr val="1F8A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393192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27" name="Shape 23"/>
          <p:cNvSpPr/>
          <p:nvPr/>
        </p:nvSpPr>
        <p:spPr>
          <a:xfrm>
            <a:off x="3712464" y="3867912"/>
            <a:ext cx="0" cy="429768"/>
          </a:xfrm>
          <a:prstGeom prst="line">
            <a:avLst/>
          </a:prstGeom>
          <a:noFill/>
          <a:ln w="25400">
            <a:solidFill>
              <a:srgbClr val="1F8A5E"/>
            </a:solidFill>
            <a:prstDash val="dash"/>
          </a:ln>
        </p:spPr>
      </p:sp>
      <p:sp>
        <p:nvSpPr>
          <p:cNvPr id="28" name="Shape 24"/>
          <p:cNvSpPr/>
          <p:nvPr/>
        </p:nvSpPr>
        <p:spPr>
          <a:xfrm>
            <a:off x="3054096" y="405993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1F8A5E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29" name="Text 25"/>
          <p:cNvSpPr/>
          <p:nvPr/>
        </p:nvSpPr>
        <p:spPr>
          <a:xfrm>
            <a:off x="3054096" y="405993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2026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2779776" y="4407408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the product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iOS/Android app + PWA + web · 14 languages</a:t>
            </a:r>
            <a:endParaRPr lang="en-US" sz="1300" dirty="0"/>
          </a:p>
        </p:txBody>
      </p:sp>
      <p:sp>
        <p:nvSpPr>
          <p:cNvPr id="31" name="Shape 27"/>
          <p:cNvSpPr/>
          <p:nvPr/>
        </p:nvSpPr>
        <p:spPr>
          <a:xfrm>
            <a:off x="4946904" y="2816352"/>
            <a:ext cx="1097280" cy="1097280"/>
          </a:xfrm>
          <a:prstGeom prst="ellipse">
            <a:avLst/>
          </a:prstGeom>
          <a:solidFill>
            <a:srgbClr val="FF7600">
              <a:alpha val="16000"/>
            </a:srgbClr>
          </a:solidFill>
          <a:ln/>
        </p:spPr>
      </p:sp>
      <p:sp>
        <p:nvSpPr>
          <p:cNvPr id="32" name="Shape 28"/>
          <p:cNvSpPr/>
          <p:nvPr/>
        </p:nvSpPr>
        <p:spPr>
          <a:xfrm>
            <a:off x="501091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F7600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3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16" y="3026664"/>
            <a:ext cx="676656" cy="676656"/>
          </a:xfrm>
          <a:prstGeom prst="rect">
            <a:avLst/>
          </a:prstGeom>
        </p:spPr>
      </p:pic>
      <p:sp>
        <p:nvSpPr>
          <p:cNvPr id="34" name="Shape 29"/>
          <p:cNvSpPr/>
          <p:nvPr/>
        </p:nvSpPr>
        <p:spPr>
          <a:xfrm>
            <a:off x="5715000" y="2843784"/>
            <a:ext cx="310896" cy="310896"/>
          </a:xfrm>
          <a:prstGeom prst="ellipse">
            <a:avLst/>
          </a:prstGeom>
          <a:solidFill>
            <a:srgbClr val="FF760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5" name="Text 30"/>
          <p:cNvSpPr/>
          <p:nvPr/>
        </p:nvSpPr>
        <p:spPr>
          <a:xfrm>
            <a:off x="571500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36" name="Shape 31"/>
          <p:cNvSpPr/>
          <p:nvPr/>
        </p:nvSpPr>
        <p:spPr>
          <a:xfrm>
            <a:off x="5495544" y="2450592"/>
            <a:ext cx="0" cy="429768"/>
          </a:xfrm>
          <a:prstGeom prst="line">
            <a:avLst/>
          </a:prstGeom>
          <a:noFill/>
          <a:ln w="25400">
            <a:solidFill>
              <a:srgbClr val="FF7600"/>
            </a:solidFill>
            <a:prstDash val="dash"/>
          </a:ln>
        </p:spPr>
      </p:sp>
      <p:sp>
        <p:nvSpPr>
          <p:cNvPr id="37" name="Shape 32"/>
          <p:cNvSpPr/>
          <p:nvPr/>
        </p:nvSpPr>
        <p:spPr>
          <a:xfrm>
            <a:off x="4837176" y="213969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FF7600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38" name="Text 33"/>
          <p:cNvSpPr/>
          <p:nvPr/>
        </p:nvSpPr>
        <p:spPr>
          <a:xfrm>
            <a:off x="4837176" y="213969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2026</a:t>
            </a:r>
            <a:endParaRPr lang="en-US" sz="1100" dirty="0"/>
          </a:p>
        </p:txBody>
      </p:sp>
      <p:sp>
        <p:nvSpPr>
          <p:cNvPr id="39" name="Text 34"/>
          <p:cNvSpPr/>
          <p:nvPr/>
        </p:nvSpPr>
        <p:spPr>
          <a:xfrm>
            <a:off x="4562856" y="1188720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pilot on both stores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testers · auditable consent · v0.20</a:t>
            </a:r>
            <a:endParaRPr lang="en-US" sz="1300" dirty="0"/>
          </a:p>
        </p:txBody>
      </p:sp>
      <p:sp>
        <p:nvSpPr>
          <p:cNvPr id="40" name="Shape 35"/>
          <p:cNvSpPr/>
          <p:nvPr/>
        </p:nvSpPr>
        <p:spPr>
          <a:xfrm>
            <a:off x="6729984" y="2816352"/>
            <a:ext cx="1097280" cy="1097280"/>
          </a:xfrm>
          <a:prstGeom prst="ellipse">
            <a:avLst/>
          </a:prstGeom>
          <a:solidFill>
            <a:srgbClr val="F59E0B">
              <a:alpha val="16000"/>
            </a:srgbClr>
          </a:solidFill>
          <a:ln/>
        </p:spPr>
      </p:sp>
      <p:sp>
        <p:nvSpPr>
          <p:cNvPr id="41" name="Shape 36"/>
          <p:cNvSpPr/>
          <p:nvPr/>
        </p:nvSpPr>
        <p:spPr>
          <a:xfrm>
            <a:off x="679399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59E0B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4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296" y="3026664"/>
            <a:ext cx="676656" cy="676656"/>
          </a:xfrm>
          <a:prstGeom prst="rect">
            <a:avLst/>
          </a:prstGeom>
        </p:spPr>
      </p:pic>
      <p:sp>
        <p:nvSpPr>
          <p:cNvPr id="43" name="Shape 37"/>
          <p:cNvSpPr/>
          <p:nvPr/>
        </p:nvSpPr>
        <p:spPr>
          <a:xfrm>
            <a:off x="7498080" y="2843784"/>
            <a:ext cx="310896" cy="310896"/>
          </a:xfrm>
          <a:prstGeom prst="ellipse">
            <a:avLst/>
          </a:prstGeom>
          <a:solidFill>
            <a:srgbClr val="F59E0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4" name="Text 38"/>
          <p:cNvSpPr/>
          <p:nvPr/>
        </p:nvSpPr>
        <p:spPr>
          <a:xfrm>
            <a:off x="749808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45" name="Shape 39"/>
          <p:cNvSpPr/>
          <p:nvPr/>
        </p:nvSpPr>
        <p:spPr>
          <a:xfrm>
            <a:off x="7278624" y="3867912"/>
            <a:ext cx="0" cy="429768"/>
          </a:xfrm>
          <a:prstGeom prst="line">
            <a:avLst/>
          </a:prstGeom>
          <a:noFill/>
          <a:ln w="25400">
            <a:solidFill>
              <a:srgbClr val="F59E0B"/>
            </a:solidFill>
            <a:prstDash val="dash"/>
          </a:ln>
        </p:spPr>
      </p:sp>
      <p:sp>
        <p:nvSpPr>
          <p:cNvPr id="46" name="Shape 40"/>
          <p:cNvSpPr/>
          <p:nvPr/>
        </p:nvSpPr>
        <p:spPr>
          <a:xfrm>
            <a:off x="6620256" y="405993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47" name="Text 41"/>
          <p:cNvSpPr/>
          <p:nvPr/>
        </p:nvSpPr>
        <p:spPr>
          <a:xfrm>
            <a:off x="6620256" y="405993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2026</a:t>
            </a:r>
            <a:endParaRPr lang="en-US" sz="1100" dirty="0"/>
          </a:p>
        </p:txBody>
      </p:sp>
      <p:sp>
        <p:nvSpPr>
          <p:cNvPr id="48" name="Text 42"/>
          <p:cNvSpPr/>
          <p:nvPr/>
        </p:nvSpPr>
        <p:spPr>
          <a:xfrm>
            <a:off x="6345936" y="4407408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Expanded pilot + payments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Phases 1-2 · legal published · store listings</a:t>
            </a:r>
            <a:endParaRPr lang="en-US" sz="1300" dirty="0"/>
          </a:p>
        </p:txBody>
      </p:sp>
      <p:sp>
        <p:nvSpPr>
          <p:cNvPr id="49" name="Shape 43"/>
          <p:cNvSpPr/>
          <p:nvPr/>
        </p:nvSpPr>
        <p:spPr>
          <a:xfrm>
            <a:off x="8513064" y="2816352"/>
            <a:ext cx="1097280" cy="1097280"/>
          </a:xfrm>
          <a:prstGeom prst="ellipse">
            <a:avLst/>
          </a:prstGeom>
          <a:solidFill>
            <a:srgbClr val="FD400C">
              <a:alpha val="16000"/>
            </a:srgbClr>
          </a:solidFill>
          <a:ln/>
        </p:spPr>
      </p:sp>
      <p:sp>
        <p:nvSpPr>
          <p:cNvPr id="50" name="Shape 44"/>
          <p:cNvSpPr/>
          <p:nvPr/>
        </p:nvSpPr>
        <p:spPr>
          <a:xfrm>
            <a:off x="857707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D400C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5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76" y="3026664"/>
            <a:ext cx="676656" cy="676656"/>
          </a:xfrm>
          <a:prstGeom prst="rect">
            <a:avLst/>
          </a:prstGeom>
        </p:spPr>
      </p:pic>
      <p:sp>
        <p:nvSpPr>
          <p:cNvPr id="52" name="Shape 45"/>
          <p:cNvSpPr/>
          <p:nvPr/>
        </p:nvSpPr>
        <p:spPr>
          <a:xfrm>
            <a:off x="9281160" y="2843784"/>
            <a:ext cx="310896" cy="310896"/>
          </a:xfrm>
          <a:prstGeom prst="ellipse">
            <a:avLst/>
          </a:prstGeom>
          <a:solidFill>
            <a:srgbClr val="FD400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3" name="Text 46"/>
          <p:cNvSpPr/>
          <p:nvPr/>
        </p:nvSpPr>
        <p:spPr>
          <a:xfrm>
            <a:off x="928116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54" name="Shape 47"/>
          <p:cNvSpPr/>
          <p:nvPr/>
        </p:nvSpPr>
        <p:spPr>
          <a:xfrm>
            <a:off x="9061704" y="2450592"/>
            <a:ext cx="0" cy="429768"/>
          </a:xfrm>
          <a:prstGeom prst="line">
            <a:avLst/>
          </a:prstGeom>
          <a:noFill/>
          <a:ln w="25400">
            <a:solidFill>
              <a:srgbClr val="FD400C"/>
            </a:solidFill>
            <a:prstDash val="dash"/>
          </a:ln>
        </p:spPr>
      </p:sp>
      <p:sp>
        <p:nvSpPr>
          <p:cNvPr id="55" name="Shape 48"/>
          <p:cNvSpPr/>
          <p:nvPr/>
        </p:nvSpPr>
        <p:spPr>
          <a:xfrm>
            <a:off x="8403336" y="213969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FD400C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56" name="Text 49"/>
          <p:cNvSpPr/>
          <p:nvPr/>
        </p:nvSpPr>
        <p:spPr>
          <a:xfrm>
            <a:off x="8403336" y="213969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8 2026</a:t>
            </a:r>
            <a:endParaRPr lang="en-US" sz="1100" dirty="0"/>
          </a:p>
        </p:txBody>
      </p:sp>
      <p:sp>
        <p:nvSpPr>
          <p:cNvPr id="57" name="Text 50"/>
          <p:cNvSpPr/>
          <p:nvPr/>
        </p:nvSpPr>
        <p:spPr>
          <a:xfrm>
            <a:off x="8129016" y="1188720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launch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Store + Google Play · payments on</a:t>
            </a:r>
            <a:endParaRPr lang="en-US" sz="1300" dirty="0"/>
          </a:p>
        </p:txBody>
      </p:sp>
      <p:sp>
        <p:nvSpPr>
          <p:cNvPr id="58" name="Shape 51"/>
          <p:cNvSpPr/>
          <p:nvPr/>
        </p:nvSpPr>
        <p:spPr>
          <a:xfrm>
            <a:off x="10296144" y="2816352"/>
            <a:ext cx="1097280" cy="1097280"/>
          </a:xfrm>
          <a:prstGeom prst="ellipse">
            <a:avLst/>
          </a:prstGeom>
          <a:solidFill>
            <a:srgbClr val="C73A20">
              <a:alpha val="16000"/>
            </a:srgbClr>
          </a:solidFill>
          <a:ln/>
        </p:spPr>
      </p:sp>
      <p:sp>
        <p:nvSpPr>
          <p:cNvPr id="59" name="Shape 52"/>
          <p:cNvSpPr/>
          <p:nvPr/>
        </p:nvSpPr>
        <p:spPr>
          <a:xfrm>
            <a:off x="10360152" y="2880360"/>
            <a:ext cx="969264" cy="969264"/>
          </a:xfrm>
          <a:prstGeom prst="ellipse">
            <a:avLst/>
          </a:prstGeom>
          <a:solidFill>
            <a:srgbClr val="FFFFFF"/>
          </a:solidFill>
          <a:ln w="50800">
            <a:solidFill>
              <a:srgbClr val="C73A20"/>
            </a:solidFill>
            <a:prstDash val="solid"/>
          </a:ln>
          <a:effectLst>
            <a:outerShdw sx="100000" sy="100000" kx="0" ky="0" algn="bl" rotWithShape="0" blurRad="114300" dist="38100" dir="5400000">
              <a:srgbClr val="241D1A">
                <a:alpha val="30000"/>
              </a:srgbClr>
            </a:outerShdw>
          </a:effectLst>
        </p:spPr>
      </p:sp>
      <p:pic>
        <p:nvPicPr>
          <p:cNvPr id="6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6456" y="3026664"/>
            <a:ext cx="676656" cy="676656"/>
          </a:xfrm>
          <a:prstGeom prst="rect">
            <a:avLst/>
          </a:prstGeom>
        </p:spPr>
      </p:pic>
      <p:sp>
        <p:nvSpPr>
          <p:cNvPr id="61" name="Shape 53"/>
          <p:cNvSpPr/>
          <p:nvPr/>
        </p:nvSpPr>
        <p:spPr>
          <a:xfrm>
            <a:off x="11064240" y="2843784"/>
            <a:ext cx="310896" cy="310896"/>
          </a:xfrm>
          <a:prstGeom prst="ellipse">
            <a:avLst/>
          </a:prstGeom>
          <a:solidFill>
            <a:srgbClr val="C73A2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2" name="Text 54"/>
          <p:cNvSpPr/>
          <p:nvPr/>
        </p:nvSpPr>
        <p:spPr>
          <a:xfrm>
            <a:off x="11064240" y="2843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63" name="Shape 55"/>
          <p:cNvSpPr/>
          <p:nvPr/>
        </p:nvSpPr>
        <p:spPr>
          <a:xfrm>
            <a:off x="10844784" y="3867912"/>
            <a:ext cx="0" cy="429768"/>
          </a:xfrm>
          <a:prstGeom prst="line">
            <a:avLst/>
          </a:prstGeom>
          <a:noFill/>
          <a:ln w="25400">
            <a:solidFill>
              <a:srgbClr val="C73A20"/>
            </a:solidFill>
            <a:prstDash val="dash"/>
          </a:ln>
        </p:spPr>
      </p:sp>
      <p:sp>
        <p:nvSpPr>
          <p:cNvPr id="64" name="Shape 56"/>
          <p:cNvSpPr/>
          <p:nvPr/>
        </p:nvSpPr>
        <p:spPr>
          <a:xfrm>
            <a:off x="10186416" y="4059936"/>
            <a:ext cx="1316736" cy="274320"/>
          </a:xfrm>
          <a:prstGeom prst="roundRect">
            <a:avLst>
              <a:gd name="adj" fmla="val 16667"/>
            </a:avLst>
          </a:prstGeom>
          <a:solidFill>
            <a:srgbClr val="C73A20"/>
          </a:solidFill>
          <a:ln/>
          <a:effectLst>
            <a:outerShdw sx="100000" sy="100000" kx="0" ky="0" algn="bl" rotWithShape="0" blurRad="50800" dist="25400" dir="5400000">
              <a:srgbClr val="241D1A">
                <a:alpha val="25000"/>
              </a:srgbClr>
            </a:outerShdw>
          </a:effectLst>
        </p:spPr>
      </p:sp>
      <p:sp>
        <p:nvSpPr>
          <p:cNvPr id="65" name="Text 57"/>
          <p:cNvSpPr/>
          <p:nvPr/>
        </p:nvSpPr>
        <p:spPr>
          <a:xfrm>
            <a:off x="10186416" y="4059936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1</a:t>
            </a:r>
            <a:endParaRPr lang="en-US" sz="1100" dirty="0"/>
          </a:p>
        </p:txBody>
      </p:sp>
      <p:sp>
        <p:nvSpPr>
          <p:cNvPr id="66" name="Text 58"/>
          <p:cNvSpPr/>
          <p:nvPr/>
        </p:nvSpPr>
        <p:spPr>
          <a:xfrm>
            <a:off x="9912096" y="4407408"/>
            <a:ext cx="1865376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are going</a:t>
            </a:r>
            <a:endParaRPr lang="en-US" sz="13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2,634 subscriptions · €74,772 · scale across EU</a:t>
            </a:r>
            <a:endParaRPr lang="en-US" sz="1300" dirty="0"/>
          </a:p>
        </p:txBody>
      </p:sp>
      <p:sp>
        <p:nvSpPr>
          <p:cNvPr id="67" name="Shape 59"/>
          <p:cNvSpPr/>
          <p:nvPr/>
        </p:nvSpPr>
        <p:spPr>
          <a:xfrm>
            <a:off x="5504688" y="3483864"/>
            <a:ext cx="1463040" cy="256032"/>
          </a:xfrm>
          <a:prstGeom prst="roundRect">
            <a:avLst>
              <a:gd name="adj" fmla="val 50000"/>
            </a:avLst>
          </a:prstGeom>
          <a:solidFill>
            <a:srgbClr val="241D1A"/>
          </a:solidFill>
          <a:ln/>
          <a:effectLst>
            <a:outerShdw sx="100000" sy="100000" kx="0" ky="0" algn="bl" rotWithShape="0" blurRad="63500" dist="25400" dir="5400000">
              <a:srgbClr val="241D1A">
                <a:alpha val="35000"/>
              </a:srgbClr>
            </a:outerShdw>
          </a:effectLst>
        </p:spPr>
      </p:sp>
      <p:sp>
        <p:nvSpPr>
          <p:cNvPr id="68" name="Shape 60"/>
          <p:cNvSpPr/>
          <p:nvPr/>
        </p:nvSpPr>
        <p:spPr>
          <a:xfrm>
            <a:off x="6153912" y="3346704"/>
            <a:ext cx="164592" cy="118872"/>
          </a:xfrm>
          <a:prstGeom prst="triangle">
            <a:avLst/>
          </a:prstGeom>
          <a:solidFill>
            <a:srgbClr val="241D1A"/>
          </a:solidFill>
          <a:ln/>
        </p:spPr>
      </p:sp>
      <p:sp>
        <p:nvSpPr>
          <p:cNvPr id="69" name="Text 61"/>
          <p:cNvSpPr/>
          <p:nvPr/>
        </p:nvSpPr>
        <p:spPr>
          <a:xfrm>
            <a:off x="5504688" y="348386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HERE · AUG 2026</a:t>
            </a:r>
            <a:endParaRPr lang="en-US" sz="700" dirty="0"/>
          </a:p>
        </p:txBody>
      </p:sp>
      <p:sp>
        <p:nvSpPr>
          <p:cNvPr id="70" name="Shape 62"/>
          <p:cNvSpPr/>
          <p:nvPr/>
        </p:nvSpPr>
        <p:spPr>
          <a:xfrm>
            <a:off x="278892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1" name="Text 63"/>
          <p:cNvSpPr/>
          <p:nvPr/>
        </p:nvSpPr>
        <p:spPr>
          <a:xfrm>
            <a:off x="361188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🍎 App Store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· public Oct 8</a:t>
            </a:r>
            <a:endParaRPr lang="en-US" sz="900" dirty="0"/>
          </a:p>
        </p:txBody>
      </p:sp>
      <p:sp>
        <p:nvSpPr>
          <p:cNvPr id="72" name="Shape 64"/>
          <p:cNvSpPr/>
          <p:nvPr/>
        </p:nvSpPr>
        <p:spPr>
          <a:xfrm>
            <a:off x="2235708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3" name="Text 65"/>
          <p:cNvSpPr/>
          <p:nvPr/>
        </p:nvSpPr>
        <p:spPr>
          <a:xfrm>
            <a:off x="2318004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🤖 Google Play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· public Oct 8</a:t>
            </a:r>
            <a:endParaRPr lang="en-US" sz="900" dirty="0"/>
          </a:p>
        </p:txBody>
      </p:sp>
      <p:sp>
        <p:nvSpPr>
          <p:cNvPr id="74" name="Shape 66"/>
          <p:cNvSpPr/>
          <p:nvPr/>
        </p:nvSpPr>
        <p:spPr>
          <a:xfrm>
            <a:off x="4192524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5" name="Text 67"/>
          <p:cNvSpPr/>
          <p:nvPr/>
        </p:nvSpPr>
        <p:spPr>
          <a:xfrm>
            <a:off x="4274820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🌐 nutrisynccollective.com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site</a:t>
            </a:r>
            <a:endParaRPr lang="en-US" sz="900" dirty="0"/>
          </a:p>
        </p:txBody>
      </p:sp>
      <p:sp>
        <p:nvSpPr>
          <p:cNvPr id="76" name="Shape 68"/>
          <p:cNvSpPr/>
          <p:nvPr/>
        </p:nvSpPr>
        <p:spPr>
          <a:xfrm>
            <a:off x="6149340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7" name="Text 69"/>
          <p:cNvSpPr/>
          <p:nvPr/>
        </p:nvSpPr>
        <p:spPr>
          <a:xfrm>
            <a:off x="6231636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📱 m.nutrisynccollective.com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PWA</a:t>
            </a:r>
            <a:endParaRPr lang="en-US" sz="900" dirty="0"/>
          </a:p>
        </p:txBody>
      </p:sp>
      <p:sp>
        <p:nvSpPr>
          <p:cNvPr id="78" name="Shape 70"/>
          <p:cNvSpPr/>
          <p:nvPr/>
        </p:nvSpPr>
        <p:spPr>
          <a:xfrm>
            <a:off x="8106156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79" name="Text 71"/>
          <p:cNvSpPr/>
          <p:nvPr/>
        </p:nvSpPr>
        <p:spPr>
          <a:xfrm>
            <a:off x="8188452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🛠 Builders Hub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founders hub</a:t>
            </a:r>
            <a:endParaRPr lang="en-US" sz="900" dirty="0"/>
          </a:p>
        </p:txBody>
      </p:sp>
      <p:sp>
        <p:nvSpPr>
          <p:cNvPr id="80" name="Shape 72"/>
          <p:cNvSpPr/>
          <p:nvPr/>
        </p:nvSpPr>
        <p:spPr>
          <a:xfrm>
            <a:off x="10062972" y="5413248"/>
            <a:ext cx="1847088" cy="493776"/>
          </a:xfrm>
          <a:prstGeom prst="roundRect">
            <a:avLst>
              <a:gd name="adj" fmla="val 16667"/>
            </a:avLst>
          </a:prstGeom>
          <a:solidFill>
            <a:srgbClr val="FFF6F2"/>
          </a:solidFill>
          <a:ln w="12700">
            <a:solidFill>
              <a:srgbClr val="F3C8B8"/>
            </a:solidFill>
            <a:prstDash val="solid"/>
          </a:ln>
        </p:spPr>
      </p:sp>
      <p:sp>
        <p:nvSpPr>
          <p:cNvPr id="81" name="Text 73"/>
          <p:cNvSpPr/>
          <p:nvPr/>
        </p:nvSpPr>
        <p:spPr>
          <a:xfrm>
            <a:off x="10145268" y="5413248"/>
            <a:ext cx="16824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u="sng" dirty="0">
                <a:solidFill>
                  <a:srgbClr val="241D1A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0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🔐 StartUp Admin</a:t>
            </a:r>
            <a:endParaRPr lang="en-US" sz="900" dirty="0"/>
          </a:p>
          <a:p>
            <a:pPr indent="0" marL="0">
              <a:buNone/>
            </a:pPr>
            <a:r>
              <a:rPr lang="en-US" sz="75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accounting</a:t>
            </a:r>
            <a:endParaRPr lang="en-US" sz="900" dirty="0"/>
          </a:p>
        </p:txBody>
      </p:sp>
      <p:sp>
        <p:nvSpPr>
          <p:cNvPr id="82" name="Shape 74"/>
          <p:cNvSpPr/>
          <p:nvPr/>
        </p:nvSpPr>
        <p:spPr>
          <a:xfrm>
            <a:off x="685800" y="6053328"/>
            <a:ext cx="10817352" cy="0"/>
          </a:xfrm>
          <a:prstGeom prst="line">
            <a:avLst/>
          </a:prstGeom>
          <a:noFill/>
          <a:ln w="12700">
            <a:solidFill>
              <a:srgbClr val="EFE3D7"/>
            </a:solidFill>
            <a:prstDash val="solid"/>
          </a:ln>
        </p:spPr>
      </p:sp>
      <p:sp>
        <p:nvSpPr>
          <p:cNvPr id="83" name="Text 75"/>
          <p:cNvSpPr/>
          <p:nvPr/>
        </p:nvSpPr>
        <p:spPr>
          <a:xfrm>
            <a:off x="685800" y="6163056"/>
            <a:ext cx="4023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4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NutriSync</a:t>
            </a:r>
            <a:endParaRPr lang="en-US" sz="1600" dirty="0"/>
          </a:p>
          <a:p>
            <a:pPr indent="0" marL="0">
              <a:buNone/>
            </a:pPr>
            <a:r>
              <a:rPr lang="en-US" sz="900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Sync meals and movement to your cycle</a:t>
            </a:r>
            <a:endParaRPr lang="en-US" sz="1600" dirty="0"/>
          </a:p>
          <a:p>
            <a:pPr indent="0" marL="0">
              <a:buNone/>
            </a:pPr>
            <a:r>
              <a:rPr lang="en-US" sz="900" dirty="0">
                <a:solidFill>
                  <a:srgbClr val="8A7F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contact@nutrisynccollective.com</a:t>
            </a:r>
            <a:endParaRPr lang="en-US" sz="1600" dirty="0"/>
          </a:p>
        </p:txBody>
      </p:sp>
      <p:sp>
        <p:nvSpPr>
          <p:cNvPr id="84" name="Text 76"/>
          <p:cNvSpPr/>
          <p:nvPr/>
        </p:nvSpPr>
        <p:spPr>
          <a:xfrm>
            <a:off x="4160520" y="616305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Privacy</a:t>
            </a:r>
            <a:pPr indent="0" marL="0">
              <a:buNone/>
            </a:pPr>
            <a:r>
              <a:rPr lang="en-US" sz="9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Terms</a:t>
            </a:r>
            <a:pPr indent="0" marL="0">
              <a:buNone/>
            </a:pPr>
            <a:r>
              <a:rPr lang="en-US" sz="9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Cookies</a:t>
            </a:r>
            <a:pPr indent="0" marL="0">
              <a:buNone/>
            </a:pPr>
            <a:r>
              <a:rPr lang="en-US" sz="9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</a:t>
            </a:r>
            <a:pPr indent="0" marL="0">
              <a:buNone/>
            </a:pPr>
            <a:r>
              <a:rPr lang="en-US" sz="900" u="sng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Legal notice</a:t>
            </a:r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800" dirty="0">
                <a:solidFill>
                  <a:srgbClr val="B8A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NutriSync Collective — internal pilot, not in production yet</a:t>
            </a:r>
            <a:endParaRPr lang="en-US" sz="900" dirty="0"/>
          </a:p>
        </p:txBody>
      </p:sp>
      <p:pic>
        <p:nvPicPr>
          <p:cNvPr id="85" name="Image 6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46920" y="6071616"/>
            <a:ext cx="640080" cy="640080"/>
          </a:xfrm>
          <a:prstGeom prst="rect">
            <a:avLst/>
          </a:prstGeom>
        </p:spPr>
      </p:pic>
      <p:sp>
        <p:nvSpPr>
          <p:cNvPr id="86" name="Text 77"/>
          <p:cNvSpPr/>
          <p:nvPr/>
        </p:nvSpPr>
        <p:spPr>
          <a:xfrm>
            <a:off x="9555480" y="6693408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750" dirty="0"/>
          </a:p>
        </p:txBody>
      </p:sp>
      <p:pic>
        <p:nvPicPr>
          <p:cNvPr id="87" name="Image 7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52760" y="6071616"/>
            <a:ext cx="640080" cy="640080"/>
          </a:xfrm>
          <a:prstGeom prst="rect">
            <a:avLst/>
          </a:prstGeom>
        </p:spPr>
      </p:pic>
      <p:sp>
        <p:nvSpPr>
          <p:cNvPr id="88" name="Text 78"/>
          <p:cNvSpPr/>
          <p:nvPr/>
        </p:nvSpPr>
        <p:spPr>
          <a:xfrm>
            <a:off x="10561320" y="6693408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PWA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2026-08-06T10:11:08Z</dcterms:created>
  <dcterms:modified xsi:type="dcterms:W3CDTF">2026-08-06T10:11:08Z</dcterms:modified>
</cp:coreProperties>
</file>