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3ee25b5c94a4e3a" /><Relationship Type="http://schemas.openxmlformats.org/officeDocument/2006/relationships/extended-properties" Target="/docProps/app.xml" Id="R26ed658f35af41bc" /><Relationship Type="http://schemas.openxmlformats.org/officeDocument/2006/relationships/officeDocument" Target="/ppt/presentation.xml" Id="Rd5b9ae6b3be4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00bc68a8d45f8"/>
  </p:sldMasterIdLst>
  <p:notesMasterIdLst>
    <p:notesMasterId xmlns:r="http://schemas.openxmlformats.org/officeDocument/2006/relationships" r:id="R58f1f2d8ed394e07"/>
  </p:notesMasterIdLst>
  <p:sldIdLst>
    <p:sldId xmlns:r="http://schemas.openxmlformats.org/officeDocument/2006/relationships" id="256" r:id="R497cefd232b84470"/>
    <p:sldId xmlns:r="http://schemas.openxmlformats.org/officeDocument/2006/relationships" id="257" r:id="R541d1f6b55fd4a4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990085ec97a424d" /><Relationship Type="http://schemas.openxmlformats.org/officeDocument/2006/relationships/slideMaster" Target="/ppt/slideMasters/slideMaster1.xml" Id="R72f00bc68a8d45f8" /><Relationship Type="http://schemas.openxmlformats.org/officeDocument/2006/relationships/notesMaster" Target="/ppt/notesMasters/notesMaster1.xml" Id="R58f1f2d8ed394e07" /><Relationship Type="http://schemas.openxmlformats.org/officeDocument/2006/relationships/presProps" Target="/ppt/presProps.xml" Id="R0d6fa06473034ba8" /><Relationship Type="http://schemas.openxmlformats.org/officeDocument/2006/relationships/tableStyles" Target="/ppt/tableStyles.xml" Id="R9cd48cca817a4f66" /><Relationship Type="http://schemas.openxmlformats.org/officeDocument/2006/relationships/slide" Target="/ppt/slides/slide1.xml" Id="R497cefd232b84470" /><Relationship Type="http://schemas.openxmlformats.org/officeDocument/2006/relationships/slide" Target="/ppt/slides/slide2.xml" Id="R541d1f6b55fd4a4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78aa4a7c64d4a1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12b74f8a6514e4b" /><Relationship Type="http://schemas.openxmlformats.org/officeDocument/2006/relationships/notesMaster" Target="/ppt/notesMasters/notesMaster1.xml" Id="Ra7ba0bfd4d664c1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4cc36fa81504ddd" /><Relationship Type="http://schemas.openxmlformats.org/officeDocument/2006/relationships/notesMaster" Target="/ppt/notesMasters/notesMaster1.xml" Id="R36343708e40d4c6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establish the framework before evaluating NutriSync. The ten types span three families: Configuration, Offering and Experience. The 4+ and 10/10 statements are used as a strategic innovation heuristic rather than a certification.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Doblin Ten Types framework overview: https://cre8tivecapital.com/ten-types-of-innovation/</a:t>
            </a:r>
          </a:p>
          <a:p xmlns:a="http://schemas.openxmlformats.org/drawingml/2006/main">
            <a:r>
              <a:t>- HYPE Innovation, Using the Ten Types of Innovation Framework: https://www.hypeinnovation.com/blog/using-the-ten-types-of-innovation-framework</a:t>
            </a:r>
          </a:p>
          <a:p xmlns:a="http://schemas.openxmlformats.org/drawingml/2006/main">
            <a:r>
              <a:t>- Innovating Society, Doblin Ten Types of Innovation: https://innovatingsociety.com/doblin-10-types-of-innovation/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second slide deliberately preserves the ten equal blocks from the framework introduction, creating a direct one-to-one comparison. Maturity is shown through small dots, while coral outlines identify the four core differentiators: Process, Product Performance, Product System and Customer Engagement.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Doblin Ten Types framework overview: https://cre8tivecapital.com/ten-types-of-innovation/</a:t>
            </a:r>
          </a:p>
          <a:p xmlns:a="http://schemas.openxmlformats.org/drawingml/2006/main">
            <a:r>
              <a:t>- HYPE Innovation, Using the Ten Types of Innovation Framework: https://www.hypeinnovation.com/blog/using-the-ten-types-of-innovation-framework</a:t>
            </a:r>
          </a:p>
          <a:p xmlns:a="http://schemas.openxmlformats.org/drawingml/2006/main">
            <a:r>
              <a:t>- Innovating Society, Doblin Ten Types of Innovation: https://innovatingsociety.com/doblin-10-types-of-innovation/</a:t>
            </a:r>
          </a:p>
          <a:p xmlns:a="http://schemas.openxmlformats.org/drawingml/2006/main">
            <a:r>
              <a:t>- NutriSync internal pitch deck, financial model, website and prototype supplied by the company, reviewed 2026-08-06.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26c4b46354d1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3f2a9b83a35448d" /><Relationship Type="http://schemas.openxmlformats.org/officeDocument/2006/relationships/slideLayout" Target="/ppt/slideLayouts/slideLayout1.xml" Id="R42b17868cdb84a3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17868cdb84a3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6760118244e94" /><Relationship Type="http://schemas.openxmlformats.org/officeDocument/2006/relationships/notesSlide" Target="/ppt/notesSlides/notesSlide1.xml" Id="R3c93ddba776d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06c8e483041da" /><Relationship Type="http://schemas.openxmlformats.org/officeDocument/2006/relationships/notesSlide" Target="/ppt/notesSlides/notesSlide2.xml" Id="R9b360172ce864b3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C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B5D7B27-EA2A-42BA-BD69-7F56AAC82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  /  INNOVATION FRAMEWORK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36FD18-E7A5-4BBB-A787-99212F4C6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6250"/>
            <a:ext cx="11144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51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9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29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Innovation is stronger when the ten types reinforce one another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86ACAC9-A050-4BCE-B92C-BA303A570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990600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The framework expands the lens from product features to the complete system of value creation and experience.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C1AC6B-0253-403A-B8C4-94DC9484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81125"/>
            <a:ext cx="4463415" cy="323850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718F92-0975-449C-A685-7B98A0F12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57325"/>
            <a:ext cx="1571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CONFIGURATION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F3712D-7CD9-46A5-AC19-8FCB79AAD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24075" y="1457325"/>
            <a:ext cx="266319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0698B5-0326-4D71-BF3F-7C5CEEC03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7290" y="1381125"/>
            <a:ext cx="2198370" cy="323850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23FE14-CD66-4234-84F0-CEB89E031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0" y="1457325"/>
            <a:ext cx="1571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OFFERING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AA2A63-8BE9-403E-8ABC-A240844E3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4165" y="1457325"/>
            <a:ext cx="39814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854859-82DB-4A82-886A-D0357B828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2335" y="1381125"/>
            <a:ext cx="4463415" cy="323850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637EC2-9E86-421F-A849-B809A71C9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5685" y="1457325"/>
            <a:ext cx="1571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EXPERIENCE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2CB62C-77E2-411A-A348-5F2EDCECD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9210" y="1457325"/>
            <a:ext cx="266319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FC6FB0-CB33-4B7C-8CCE-0CE740791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0225"/>
            <a:ext cx="1065848" cy="264795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E5F0F7"/>
          </a:solidFill>
          <a:ln xmlns:a="http://schemas.openxmlformats.org/drawingml/2006/main" w="9525">
            <a:solidFill>
              <a:srgbClr val="2E75A8">
                <a:alpha val="6000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646F8A-0551-4780-B451-95C5F9380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0225"/>
            <a:ext cx="1065848" cy="476250"/>
          </a:xfrm>
          <a:prstGeom xmlns:a="http://schemas.openxmlformats.org/drawingml/2006/main" prst="roundRect">
            <a:avLst>
              <a:gd name="adj" fmla="val 22000"/>
            </a:avLst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D220EB-816A-4B02-9B1A-EEEA1B955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66925"/>
            <a:ext cx="1065848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3FB769-A949-4A36-8CC3-E01043F66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1914525"/>
            <a:ext cx="85629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E16A1C-1B80-44F9-BDCD-D4CCE9486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466975"/>
            <a:ext cx="856298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PROFIT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MODEL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1257BD-7433-47C4-B819-A3B3F3660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714750"/>
            <a:ext cx="85629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7E8438-4004-4544-9406-2D835C594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867150"/>
            <a:ext cx="85629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Value capture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122E414-745C-4D8C-B4AB-03825094E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9723" y="1800225"/>
            <a:ext cx="1065848" cy="264795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E5F0F7"/>
          </a:solidFill>
          <a:ln xmlns:a="http://schemas.openxmlformats.org/drawingml/2006/main" w="9525">
            <a:solidFill>
              <a:srgbClr val="2E75A8">
                <a:alpha val="6000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3806C24-B3B7-439A-A0F2-3AEB4B10A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9723" y="1800225"/>
            <a:ext cx="1065848" cy="476250"/>
          </a:xfrm>
          <a:prstGeom xmlns:a="http://schemas.openxmlformats.org/drawingml/2006/main" prst="roundRect">
            <a:avLst>
              <a:gd name="adj" fmla="val 22000"/>
            </a:avLst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D1B7F7-5BEF-4F5E-904D-13EFC8182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9723" y="2066925"/>
            <a:ext cx="1065848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3EA38E8-ECB8-49E0-A92E-9EDD114E5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4498" y="1914525"/>
            <a:ext cx="85629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989B6B5-DB03-4516-ABFD-1CC306E3B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4498" y="2466975"/>
            <a:ext cx="856298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NETWORK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727A2D9-7C3D-49EE-BB12-928EDD667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4498" y="3714750"/>
            <a:ext cx="85629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B323FF4-26AA-4DD3-B909-F7BC4B3C3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4498" y="3867150"/>
            <a:ext cx="85629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Partnerships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55777EF-BFC0-42DD-8F55-4DD1F84AF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1800225"/>
            <a:ext cx="1065848" cy="264795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E5F0F7"/>
          </a:solidFill>
          <a:ln xmlns:a="http://schemas.openxmlformats.org/drawingml/2006/main" w="9525">
            <a:solidFill>
              <a:srgbClr val="2E75A8">
                <a:alpha val="60000"/>
              </a:srgbClr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3462CE-03F2-45D3-8D30-514A5EAF1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1800225"/>
            <a:ext cx="1065848" cy="476250"/>
          </a:xfrm>
          <a:prstGeom xmlns:a="http://schemas.openxmlformats.org/drawingml/2006/main" prst="roundRect">
            <a:avLst>
              <a:gd name="adj" fmla="val 22000"/>
            </a:avLst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82D4754-9F85-4182-A6FF-63D41BA33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2066925"/>
            <a:ext cx="1065848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A97DB4C-90D2-4FA2-8951-BC1A2892F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7020" y="1914525"/>
            <a:ext cx="85629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49B18F7-4C6B-4167-8383-7B6CFADEF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7020" y="2466975"/>
            <a:ext cx="856298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STRUCTURE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88597D4-FAA5-419D-AF70-256D3D858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7020" y="3714750"/>
            <a:ext cx="85629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572B193-A0C6-42D6-A9E9-173915503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7020" y="3867150"/>
            <a:ext cx="85629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People + assets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C55CBF9-4FB5-4894-A527-2D50B6513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4768" y="1800225"/>
            <a:ext cx="1065848" cy="264795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E5F0F7"/>
          </a:solidFill>
          <a:ln xmlns:a="http://schemas.openxmlformats.org/drawingml/2006/main" w="9525">
            <a:solidFill>
              <a:srgbClr val="2E75A8">
                <a:alpha val="60000"/>
              </a:srgbClr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6D9F4DC-5624-4270-B112-9D6E59BEE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4768" y="1800225"/>
            <a:ext cx="1065848" cy="476250"/>
          </a:xfrm>
          <a:prstGeom xmlns:a="http://schemas.openxmlformats.org/drawingml/2006/main" prst="roundRect">
            <a:avLst>
              <a:gd name="adj" fmla="val 22000"/>
            </a:avLst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17A3811-8B55-45C0-BE8E-2873E3D50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4768" y="2066925"/>
            <a:ext cx="1065848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1BBDC5D-B385-4C80-96FA-81D8A5195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9543" y="1914525"/>
            <a:ext cx="85629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F1972F0-B866-4CFC-940C-D6490CD6D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9543" y="2466975"/>
            <a:ext cx="856298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PROCESS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105A60C-E6B6-4BEE-8B0B-371C4BA9A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9543" y="3714750"/>
            <a:ext cx="85629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7B8DE14-C2CD-4930-8158-3D0884348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9543" y="3867150"/>
            <a:ext cx="85629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Methods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9C1F4E1-791F-4076-8A07-EB139F0A2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7290" y="1800225"/>
            <a:ext cx="1065848" cy="264795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BF0CF"/>
          </a:solidFill>
          <a:ln xmlns:a="http://schemas.openxmlformats.org/drawingml/2006/main" w="9525">
            <a:solidFill>
              <a:srgbClr val="E3A52B">
                <a:alpha val="60000"/>
              </a:srgbClr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0BF319E-062E-412E-901A-1274BEBB0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7290" y="1800225"/>
            <a:ext cx="1065848" cy="476250"/>
          </a:xfrm>
          <a:prstGeom xmlns:a="http://schemas.openxmlformats.org/drawingml/2006/main" prst="roundRect">
            <a:avLst>
              <a:gd name="adj" fmla="val 22000"/>
            </a:avLst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9D5B31F-B3B5-4EE6-927A-8EC2A1C68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7290" y="2066925"/>
            <a:ext cx="1065848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7664ED4-2727-43FC-BCA8-FF608F4B8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2065" y="1914525"/>
            <a:ext cx="85629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05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7FD8AA7-6624-4D23-BF1B-87995475F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4440" y="2466975"/>
            <a:ext cx="951548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938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938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PRODUCT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938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938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PERFORMANCE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02143C2-9BC3-4407-AAC3-0CBFEBEA0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2065" y="3714750"/>
            <a:ext cx="85629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A52B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32D4623-A51A-4FF8-BE2B-5DC861605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2065" y="3867150"/>
            <a:ext cx="85629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Features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E84A4B5-FA12-4459-8FA3-ECB72FBBD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9813" y="1800225"/>
            <a:ext cx="1065848" cy="264795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BF0CF"/>
          </a:solidFill>
          <a:ln xmlns:a="http://schemas.openxmlformats.org/drawingml/2006/main" w="9525">
            <a:solidFill>
              <a:srgbClr val="E3A52B">
                <a:alpha val="60000"/>
              </a:srgbClr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66984BA-3E1E-414D-8781-205D54DFF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9813" y="1800225"/>
            <a:ext cx="1065848" cy="476250"/>
          </a:xfrm>
          <a:prstGeom xmlns:a="http://schemas.openxmlformats.org/drawingml/2006/main" prst="roundRect">
            <a:avLst>
              <a:gd name="adj" fmla="val 22000"/>
            </a:avLst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8238942-80F1-4873-82C0-5613E90B7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9813" y="2066925"/>
            <a:ext cx="1065848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25EB7C1-D4D0-4F1E-B4A8-3413A5EAF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4588" y="1914525"/>
            <a:ext cx="85629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06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6C624C7-36DB-4426-9A7E-72D1C5FB9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4588" y="2466975"/>
            <a:ext cx="856298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PRODUCT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SYSTEM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6512620-C24D-4813-9647-3C6C501A8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4588" y="3714750"/>
            <a:ext cx="85629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A52B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A1F6AD44-A6FD-470D-BCF7-20549BEF5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4588" y="3867150"/>
            <a:ext cx="85629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Ecosystem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CBECB73-56D2-4F0B-9961-4868CB2B1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2335" y="1800225"/>
            <a:ext cx="1065848" cy="264795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7E2DF"/>
          </a:solidFill>
          <a:ln xmlns:a="http://schemas.openxmlformats.org/drawingml/2006/main" w="9525">
            <a:solidFill>
              <a:srgbClr val="C94B45">
                <a:alpha val="60000"/>
              </a:srgbClr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201ABA28-2282-4870-9DD9-F90C5AD77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2335" y="1800225"/>
            <a:ext cx="1065848" cy="476250"/>
          </a:xfrm>
          <a:prstGeom xmlns:a="http://schemas.openxmlformats.org/drawingml/2006/main" prst="roundRect">
            <a:avLst>
              <a:gd name="adj" fmla="val 22000"/>
            </a:avLst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F1996E8-A473-4FF0-884E-7F2C9925C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2335" y="2066925"/>
            <a:ext cx="1065848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131DA430-E442-4D2F-9919-3FEC2B0E8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7110" y="1914525"/>
            <a:ext cx="85629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07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BE155E5-69D0-42F2-BA00-A5113828F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7110" y="2466975"/>
            <a:ext cx="856298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SERVICE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63F391E2-F435-4844-93B1-8A3E6561D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7110" y="3714750"/>
            <a:ext cx="85629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5CCB562-E07E-46CF-A1B6-876D7542F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7110" y="3867150"/>
            <a:ext cx="85629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Support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68D001B8-A8AA-408C-AEDC-092E469C0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4858" y="1800225"/>
            <a:ext cx="1065848" cy="264795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7E2DF"/>
          </a:solidFill>
          <a:ln xmlns:a="http://schemas.openxmlformats.org/drawingml/2006/main" w="9525">
            <a:solidFill>
              <a:srgbClr val="C94B45">
                <a:alpha val="60000"/>
              </a:srgbClr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7A5B0F99-C1CE-42A3-9E52-46E7189B9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4858" y="1800225"/>
            <a:ext cx="1065848" cy="476250"/>
          </a:xfrm>
          <a:prstGeom xmlns:a="http://schemas.openxmlformats.org/drawingml/2006/main" prst="roundRect">
            <a:avLst>
              <a:gd name="adj" fmla="val 22000"/>
            </a:avLst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AE7A94A-C217-4380-8881-578C158F6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4858" y="2066925"/>
            <a:ext cx="1065848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5FDE534-4AD9-4719-AE1D-70D3FE934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9633" y="1914525"/>
            <a:ext cx="85629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08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328F9838-72C1-4783-BE6B-98E80A287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9633" y="2466975"/>
            <a:ext cx="856298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CHANNEL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40126EAB-D914-444F-A280-D4E3F8F8A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9633" y="3714750"/>
            <a:ext cx="85629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6EC6869F-6E72-4F9E-A874-51BA0769F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9633" y="3867150"/>
            <a:ext cx="85629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Access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103FD4DD-0EAD-415F-A1CD-D0ABD7CA9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7380" y="1800225"/>
            <a:ext cx="1065848" cy="264795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7E2DF"/>
          </a:solidFill>
          <a:ln xmlns:a="http://schemas.openxmlformats.org/drawingml/2006/main" w="9525">
            <a:solidFill>
              <a:srgbClr val="C94B45">
                <a:alpha val="60000"/>
              </a:srgbClr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AFE93172-D029-4947-92F0-9228FBA5B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7380" y="1800225"/>
            <a:ext cx="1065848" cy="476250"/>
          </a:xfrm>
          <a:prstGeom xmlns:a="http://schemas.openxmlformats.org/drawingml/2006/main" prst="roundRect">
            <a:avLst>
              <a:gd name="adj" fmla="val 22000"/>
            </a:avLst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5F33B84-F375-4414-959C-5CC9D2E50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7380" y="2066925"/>
            <a:ext cx="1065848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41E0E980-D756-4855-91E1-B0A164C95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2155" y="1914525"/>
            <a:ext cx="85629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09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C06C4BCB-82E4-484B-8058-B04FE53A3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2155" y="2466975"/>
            <a:ext cx="856298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163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BRAND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8A1D175A-62CF-4D2E-803A-D9231798C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2155" y="3714750"/>
            <a:ext cx="85629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FA962BA-3940-4157-9A49-DD92E4E29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2155" y="3867150"/>
            <a:ext cx="85629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Identity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367C3A24-E371-4D57-8F60-528459565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9903" y="1800225"/>
            <a:ext cx="1065848" cy="264795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7E2DF"/>
          </a:solidFill>
          <a:ln xmlns:a="http://schemas.openxmlformats.org/drawingml/2006/main" w="9525">
            <a:solidFill>
              <a:srgbClr val="C94B45">
                <a:alpha val="60000"/>
              </a:srgbClr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F6E027F9-9BFA-47FC-8CF4-D761D84B2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9903" y="1800225"/>
            <a:ext cx="1065848" cy="476250"/>
          </a:xfrm>
          <a:prstGeom xmlns:a="http://schemas.openxmlformats.org/drawingml/2006/main" prst="roundRect">
            <a:avLst>
              <a:gd name="adj" fmla="val 22000"/>
            </a:avLst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2EA9201A-049A-4E95-BAB4-554141C50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9903" y="2066925"/>
            <a:ext cx="1065848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9AD02D49-05B8-4EF9-9ACC-90B12A482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54678" y="1914525"/>
            <a:ext cx="85629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10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0FC3C643-AB05-4A0F-9735-18699A98A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7053" y="2466975"/>
            <a:ext cx="951548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6000"/>
              </a:lnSpc>
              <a:buNone/>
              <a:defRPr sz="938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938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CUSTOMER</a:t>
            </a:r>
          </a:p>
          <a:p xmlns:a="http://schemas.openxmlformats.org/drawingml/2006/main">
            <a:pPr algn="l">
              <a:lnSpc>
                <a:spcPct val="86000"/>
              </a:lnSpc>
              <a:buNone/>
              <a:defRPr sz="938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938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ENGAGEMENT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DDEE60B1-FE9B-47A0-9B79-07EA5D674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54678" y="3714750"/>
            <a:ext cx="85629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4B1F6500-5FCE-48A0-A850-B79FB223E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54678" y="3867150"/>
            <a:ext cx="856298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Participation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92D99369-EC87-4052-8FBA-12B4F8E2D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24400"/>
            <a:ext cx="1127760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241E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FE1ADFCC-C564-4348-9942-DC7AE2AEE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14900"/>
            <a:ext cx="447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THE COMBINATION IS THE INNOVATION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933F705-0B0D-43D6-A04F-9AA5526DC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00650"/>
            <a:ext cx="857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>
                <a:solidFill>
                  <a:srgbClr val="E6654F"/>
                </a:solidFill>
                <a:latin typeface="URW Gothic"/>
                <a:ea typeface="URW Gothic"/>
                <a:cs typeface="URW Gothic"/>
              </a:defRPr>
            </a:pPr>
            <a:r>
              <a:rPr sz="3600" b="1">
                <a:solidFill>
                  <a:srgbClr val="E6654F"/>
                </a:solidFill>
                <a:latin typeface="URW Gothic"/>
                <a:ea typeface="URW Gothic"/>
                <a:cs typeface="URW Gothic"/>
              </a:rPr>
              <a:t>4+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FE64D2FD-4D1F-4442-856F-90C28A1A3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5248275"/>
            <a:ext cx="1809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69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65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integrated types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08FB39F5-AEC8-455E-A6E0-4004555E1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55245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FFFFFF">
                    <a:alpha val="78431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>
                    <a:alpha val="78431"/>
                  </a:srgbClr>
                </a:solidFill>
                <a:latin typeface="Nimbus Sans"/>
                <a:ea typeface="Nimbus Sans"/>
                <a:cs typeface="Nimbus Sans"/>
              </a:rPr>
              <a:t>Innovative market proposition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9528C7C5-5CDB-44DF-98A6-29E9D6455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5219700"/>
            <a:ext cx="419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E49968"/>
                </a:solidFill>
                <a:latin typeface="URW Gothic"/>
                <a:ea typeface="URW Gothic"/>
                <a:cs typeface="URW Gothic"/>
              </a:defRPr>
            </a:pPr>
            <a:r>
              <a:rPr sz="2850" b="1">
                <a:solidFill>
                  <a:srgbClr val="E49968"/>
                </a:solidFill>
                <a:latin typeface="URW Gothic"/>
                <a:ea typeface="URW Gothic"/>
                <a:cs typeface="URW Gothic"/>
              </a:rPr>
              <a:t>+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A4915EA9-7C79-4DE4-A020-C01B6077C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5200650"/>
            <a:ext cx="13525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60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360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10/10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B836FF1E-D471-49F3-9C48-D7C893EF4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5248275"/>
            <a:ext cx="2333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69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E6654F"/>
                </a:solidFill>
                <a:latin typeface="URW Gothic"/>
                <a:ea typeface="URW Gothic"/>
                <a:cs typeface="URW Gothic"/>
              </a:defRPr>
            </a:pPr>
            <a:r>
              <a:rPr sz="1650" b="1">
                <a:solidFill>
                  <a:srgbClr val="E6654F"/>
                </a:solidFill>
                <a:latin typeface="URW Gothic"/>
                <a:ea typeface="URW Gothic"/>
                <a:cs typeface="URW Gothic"/>
              </a:rPr>
              <a:t>blockbuster ambition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578B80BE-A5BB-49A7-AD76-F6C2B22F7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5524500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FFFFFF">
                    <a:alpha val="78431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>
                    <a:alpha val="78431"/>
                  </a:srgbClr>
                </a:solidFill>
                <a:latin typeface="Nimbus Sans"/>
                <a:ea typeface="Nimbus Sans"/>
                <a:cs typeface="Nimbus Sans"/>
              </a:rPr>
              <a:t>All three families activated as one system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388F99B5-BECD-4E4B-AC01-FB60E2CDD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5114925"/>
            <a:ext cx="1847850" cy="552450"/>
          </a:xfrm>
          <a:prstGeom xmlns:a="http://schemas.openxmlformats.org/drawingml/2006/main" prst="roundRect">
            <a:avLst>
              <a:gd name="adj" fmla="val 31034"/>
            </a:avLst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D6AEDA75-4E99-45AF-B219-CE8B7B0D1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5200650"/>
            <a:ext cx="15049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NEXT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DBC68A19-8C47-4ECC-921E-8C8793DAE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5391150"/>
            <a:ext cx="1504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0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20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NUTRISYNC OVERLAY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8276EF68-47A8-4C22-B5D2-B55C96746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8953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9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Framework heuristic—not a formal certification or guarantee of commercial success.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8EE58C41-6317-43A6-B616-6469164A3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82375" y="6400800"/>
            <a:ext cx="3524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3879973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C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A55433C-1118-4453-B0FE-303401BE4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9075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  /  TEN TYPES OF INNOVATION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507F7A-8FF2-4BD8-8DF0-A1A4D509F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6725"/>
            <a:ext cx="11144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9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29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NutriSync activates all ten types through one learning system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BA0E8D-81B8-4C0F-B1D4-E541B8E2C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981075"/>
            <a:ext cx="6381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The same ten blocks, now expressed through the NutriSync proposition.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2FA349-7E90-4E24-8798-3F55F59E2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10382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41E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6441E2-29F0-4A79-A270-39A6144E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000125"/>
            <a:ext cx="352425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LIVE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829612-E1EF-4C15-BF86-9F38640BB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0382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5455A1-7712-4F59-9E04-31A008224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1000125"/>
            <a:ext cx="4000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PILOT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230C20-CC57-4FF4-A93E-D8F2420AC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0382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731609-BA52-4E30-81BA-627BE7409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1000125"/>
            <a:ext cx="619125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ROADMAP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77C601-25A9-4AF0-9C7F-B3D7BE2A0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8825" y="981075"/>
            <a:ext cx="238125" cy="180975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CFAF7"/>
          </a:solidFill>
          <a:ln xmlns:a="http://schemas.openxmlformats.org/drawingml/2006/main" w="19050">
            <a:solidFill>
              <a:srgbClr val="E6654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D337A1-2E40-4459-9061-E9F3C0E75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72675" y="1000125"/>
            <a:ext cx="1571625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825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CORE DIFFERENTIATOR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9C6D1E-02F5-48A1-9C07-2767ED9BD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43025"/>
            <a:ext cx="4463415" cy="323850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87C5A7-5B58-42BA-9922-7F958EE96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19225"/>
            <a:ext cx="1571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CONFIGURATION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C48F47-0F68-4F26-820F-C97778A7A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24075" y="1419225"/>
            <a:ext cx="266319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470BA5-FE81-4D8F-B2E8-0C8C53584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7290" y="1343025"/>
            <a:ext cx="2198370" cy="323850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3DB7D71-6478-4569-A20E-5709B48C4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0640" y="1419225"/>
            <a:ext cx="1571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OFFERING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5DD607-1454-445C-A559-C40C88270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4165" y="1419225"/>
            <a:ext cx="39814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CB303C-0A51-43BB-A717-29FA6509D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2335" y="1343025"/>
            <a:ext cx="4463415" cy="323850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39536F7-DB6B-4DD1-AB7A-744334AE2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5685" y="1419225"/>
            <a:ext cx="1571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EXPERIENCE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DC87FDF-7947-4268-9ACD-1707C7176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9210" y="1419225"/>
            <a:ext cx="266319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0D00557-A1B4-4EA3-BB7B-CDECB154C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24025"/>
            <a:ext cx="1065848" cy="323850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E5F0F7"/>
          </a:solidFill>
          <a:ln xmlns:a="http://schemas.openxmlformats.org/drawingml/2006/main" w="9525">
            <a:solidFill>
              <a:srgbClr val="2E75A8">
                <a:alpha val="6000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45C91B3-DDB7-4166-9653-AD754D217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24025"/>
            <a:ext cx="1065848" cy="43815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E0D7AC3-9228-4D35-A0E6-2E507A456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71675"/>
            <a:ext cx="1065848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D31ECF8-5B64-49E0-8296-A29394FCC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19275"/>
            <a:ext cx="875348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FC36BB6-503B-4940-8F86-669F79FAA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05050"/>
            <a:ext cx="87534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7000"/>
              </a:lnSpc>
              <a:buNone/>
              <a:def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PROFIT</a:t>
            </a:r>
          </a:p>
          <a:p xmlns:a="http://schemas.openxmlformats.org/drawingml/2006/main">
            <a:pPr algn="l">
              <a:lnSpc>
                <a:spcPct val="87000"/>
              </a:lnSpc>
              <a:buNone/>
              <a:def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MODEL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641A0FE-A27B-4FBE-9EEC-863D10776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0"/>
            <a:ext cx="87534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28C094D-7DAC-4449-B73C-092D3675F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62300"/>
            <a:ext cx="875348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6EAC314-4FED-487E-85CB-0965C2145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90900"/>
            <a:ext cx="87534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Subscriptions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B2B · partners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100E259-E311-4F0C-B5F6-0F5EA91F8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277052A-161E-4407-BA2C-954BA9974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648200"/>
            <a:ext cx="770573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PILOT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94A3B43-7A3F-4A94-9DB4-B304241CF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9723" y="1724025"/>
            <a:ext cx="1065848" cy="323850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E5F0F7"/>
          </a:solidFill>
          <a:ln xmlns:a="http://schemas.openxmlformats.org/drawingml/2006/main" w="9525">
            <a:solidFill>
              <a:srgbClr val="2E75A8">
                <a:alpha val="60000"/>
              </a:srgbClr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B7DA14A-D787-4896-B848-DE8E51923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9723" y="1724025"/>
            <a:ext cx="1065848" cy="43815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17E554B-8758-4A2B-9863-256A1F304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9723" y="1971675"/>
            <a:ext cx="1065848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32621C9-0865-429D-9A5C-2FCACF079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4973" y="1819275"/>
            <a:ext cx="875348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C591540-497B-4E14-AF85-24B9D520F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4973" y="2305050"/>
            <a:ext cx="87534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7000"/>
              </a:lnSpc>
              <a:buNone/>
              <a:def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NETWORK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AEEE7D9-20FC-41C4-8F10-410522692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4973" y="3048000"/>
            <a:ext cx="87534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A2C511A-44BB-4A5D-977E-AD0B3DAB7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4973" y="3162300"/>
            <a:ext cx="875348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24FF9A9-954C-444E-87B0-FA96C4FF0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4973" y="3390900"/>
            <a:ext cx="87534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Employers · clinics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universities · wearables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B0B349E-EB7B-466D-94B6-3C427F79B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4973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41E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1662F81-AC87-4E29-80F0-7806AB796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9273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D5C68DB-0AD8-4E30-8F6E-9D60EB345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3098" y="4648200"/>
            <a:ext cx="656273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LIVE + PILOT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54C7AF3-5E1A-44F3-B1E9-80FD1C2CA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1724025"/>
            <a:ext cx="1065848" cy="323850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E5F0F7"/>
          </a:solidFill>
          <a:ln xmlns:a="http://schemas.openxmlformats.org/drawingml/2006/main" w="9525">
            <a:solidFill>
              <a:srgbClr val="2E75A8">
                <a:alpha val="60000"/>
              </a:srgbClr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D97662D-9CFB-4F13-827F-E8BDBA06E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1724025"/>
            <a:ext cx="1065848" cy="43815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15373FF-C81E-496B-ABFA-F72AA0C74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2245" y="1971675"/>
            <a:ext cx="1065848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3D84434-CD83-4BF1-B06B-665C6225F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7495" y="1819275"/>
            <a:ext cx="875348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A2B640D-83AC-4472-B6C2-1D6888A9E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7495" y="2305050"/>
            <a:ext cx="87534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7000"/>
              </a:lnSpc>
              <a:buNone/>
              <a:def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STRUCTURE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A9AE05C-D93E-4592-B712-5ECA58F84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7495" y="3048000"/>
            <a:ext cx="87534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B7A893A-398C-470E-A3C6-334136258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7495" y="3162300"/>
            <a:ext cx="875348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C9A2CB4-8B45-4CEA-90F9-2347BA8FB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7495" y="3390900"/>
            <a:ext cx="87534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Clinical + data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governance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5ECED62-93A5-4F0B-8239-857738F7F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7495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41E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BDB4627-5A4C-4CC0-A505-92FF09C11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1320" y="4648200"/>
            <a:ext cx="770573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LIVE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90880EB-F71A-437F-BA67-3E95F830E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4768" y="1724025"/>
            <a:ext cx="1065848" cy="323850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E5F0F7"/>
          </a:solidFill>
          <a:ln xmlns:a="http://schemas.openxmlformats.org/drawingml/2006/main" w="28575">
            <a:solidFill>
              <a:srgbClr val="E6654F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753AE0C-DCE2-4D37-9E0C-110EAF286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4768" y="1724025"/>
            <a:ext cx="1065848" cy="43815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37AF340-BA0E-4C2B-B249-743BE8011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4768" y="1971675"/>
            <a:ext cx="1065848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9B905AE-6E26-478C-B507-E7506BDCD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018" y="1819275"/>
            <a:ext cx="875348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0862FC28-A0B1-4377-8493-0F5CCF577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018" y="2305050"/>
            <a:ext cx="87534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7000"/>
              </a:lnSpc>
              <a:buNone/>
              <a:def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PROCESS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618FF5E-AAAE-4FB0-A6A7-F8F4711B7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018" y="3048000"/>
            <a:ext cx="87534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11F5383E-01AD-40EA-A544-C38985A78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018" y="3162300"/>
            <a:ext cx="875348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0D978ED-9E57-45D9-988D-8D5F195F2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018" y="3390900"/>
            <a:ext cx="87534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Closed-loop AI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learns personal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response patterns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EB2DD7A-771B-4AB4-BDC8-0B822FF33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0018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B419D749-68CC-41B6-99F2-412C01F51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3843" y="4648200"/>
            <a:ext cx="770572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PILOT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4990668A-0B84-404E-851F-0BB4F6F8A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7290" y="1724025"/>
            <a:ext cx="1065848" cy="323850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BF0CF"/>
          </a:solidFill>
          <a:ln xmlns:a="http://schemas.openxmlformats.org/drawingml/2006/main" w="28575">
            <a:solidFill>
              <a:srgbClr val="E6654F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2C02FE4-FD63-4E13-837F-AC3EA1569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7290" y="1724025"/>
            <a:ext cx="1065848" cy="43815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AD40A41E-C652-4E79-8D52-FE707B83B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7290" y="1971675"/>
            <a:ext cx="1065848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20580A49-4333-4080-92C4-B90FEF638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2540" y="1819275"/>
            <a:ext cx="875348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05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3BBC9739-3B4B-4D10-8ACD-D601BAFF9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4440" y="2305050"/>
            <a:ext cx="95154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7000"/>
              </a:lnSpc>
              <a:buNone/>
              <a:defRPr sz="900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PRODUCT</a:t>
            </a:r>
          </a:p>
          <a:p xmlns:a="http://schemas.openxmlformats.org/drawingml/2006/main">
            <a:pPr algn="l">
              <a:lnSpc>
                <a:spcPct val="87000"/>
              </a:lnSpc>
              <a:buNone/>
              <a:defRPr sz="900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PERFORMANCE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1C7EC3FD-D7F0-4D43-9167-30DCFB55D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2540" y="3048000"/>
            <a:ext cx="87534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392A4224-EFF0-4949-8662-84CF31081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2540" y="3162300"/>
            <a:ext cx="875348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084A41CF-284F-4542-893C-ABCE24800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2540" y="3390900"/>
            <a:ext cx="87534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Adaptive nutrition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movement · recovery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C65AE73-DA88-49D4-8209-573EC6B7D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2540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6D4C8D6E-2F0A-46D7-8206-EDD048210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6365" y="4648200"/>
            <a:ext cx="770572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PILOT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58B2FEB7-3DE1-4DD1-9DC4-E93280F23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9813" y="1724025"/>
            <a:ext cx="1065848" cy="323850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BF0CF"/>
          </a:solidFill>
          <a:ln xmlns:a="http://schemas.openxmlformats.org/drawingml/2006/main" w="28575">
            <a:solidFill>
              <a:srgbClr val="E6654F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6431C707-870B-4594-AF01-DFEC5ACCC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9813" y="1724025"/>
            <a:ext cx="1065848" cy="43815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82EB5E15-6F47-4ADF-8747-0ED30AC7F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9813" y="1971675"/>
            <a:ext cx="1065848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BAE6590-5B3A-42EE-93CA-125F29753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5063" y="1819275"/>
            <a:ext cx="875348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06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B3C045D2-0228-497B-ADD0-1EDC50D6A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5063" y="2305050"/>
            <a:ext cx="87534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7000"/>
              </a:lnSpc>
              <a:buNone/>
              <a:def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PRODUCT</a:t>
            </a:r>
          </a:p>
          <a:p xmlns:a="http://schemas.openxmlformats.org/drawingml/2006/main">
            <a:pPr algn="l">
              <a:lnSpc>
                <a:spcPct val="87000"/>
              </a:lnSpc>
              <a:buNone/>
              <a:def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SYSTEM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CC0943B2-CD34-4A2D-8F1D-91BA81D62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5063" y="3048000"/>
            <a:ext cx="87534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C8F52A74-115D-455E-BDAC-0599F8BFE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5063" y="3162300"/>
            <a:ext cx="875348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8D3C34C5-D517-4C68-9761-B52F2F146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5063" y="3390900"/>
            <a:ext cx="87534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App · logs · scores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AI assistant · wearables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3650ECDA-753C-4089-BDFF-D6C3126AB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5063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C7FB24BE-34AA-4E0E-B35B-2C809D36D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9363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3A5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0DD75AED-8041-4F49-8550-92BA3B086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3188" y="4648200"/>
            <a:ext cx="656272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37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00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600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PILOT → ROADMAP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D9B0BA6E-33D4-47F0-B69F-84D902FE2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2335" y="1724025"/>
            <a:ext cx="1065848" cy="323850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7E2DF"/>
          </a:solidFill>
          <a:ln xmlns:a="http://schemas.openxmlformats.org/drawingml/2006/main" w="9525">
            <a:solidFill>
              <a:srgbClr val="C94B45">
                <a:alpha val="60000"/>
              </a:srgbClr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22D73749-A92E-4BEC-9AC7-82FC0A38C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2335" y="1724025"/>
            <a:ext cx="1065848" cy="43815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0E8D9605-DBEE-4128-808C-459DE52FF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2335" y="1971675"/>
            <a:ext cx="1065848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28DC405B-E68B-4AF0-8C2B-83839855D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7585" y="1819275"/>
            <a:ext cx="875348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07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C3078C41-1586-49F8-A4B9-491F526A5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7585" y="2305050"/>
            <a:ext cx="87534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7000"/>
              </a:lnSpc>
              <a:buNone/>
              <a:def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SERVICE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6AD1BCCD-7FA3-43E3-BB9C-EB05DA2CE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7585" y="3048000"/>
            <a:ext cx="87534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19066028-4302-444C-9C8C-A6896FAFC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7585" y="3162300"/>
            <a:ext cx="875348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C39611EA-2DC3-46EA-A7CA-A7161770F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7585" y="3390900"/>
            <a:ext cx="87534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Onboarding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explanations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safe escalation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77DAC60E-FFC9-4B42-AB3F-2CC652C60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7585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79B3B677-FE81-4AD6-910D-56A485CE4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1410" y="4648200"/>
            <a:ext cx="770572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PILOT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DC1BBAA5-BD38-45E8-8A69-6EDFA4130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4858" y="1724025"/>
            <a:ext cx="1065848" cy="323850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7E2DF"/>
          </a:solidFill>
          <a:ln xmlns:a="http://schemas.openxmlformats.org/drawingml/2006/main" w="9525">
            <a:solidFill>
              <a:srgbClr val="C94B45">
                <a:alpha val="60000"/>
              </a:srgbClr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089C5CC5-DC57-4300-81F6-8D1245EB8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4858" y="1724025"/>
            <a:ext cx="1065848" cy="43815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F1340E15-B128-4D0F-B72B-1A2AA8F37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4858" y="1971675"/>
            <a:ext cx="1065848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88357A6A-AC2C-4C82-B638-F446984C4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0108" y="1819275"/>
            <a:ext cx="875348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08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20AFAE4B-3585-43D2-8C7E-BC25EA613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0108" y="2305050"/>
            <a:ext cx="87534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7000"/>
              </a:lnSpc>
              <a:buNone/>
              <a:def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CHANNEL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2632CC7C-1ADF-42C4-922B-844ABA23E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0108" y="3048000"/>
            <a:ext cx="87534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1C60373B-D542-4240-B48D-90BF03A51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0108" y="3162300"/>
            <a:ext cx="875348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</a:t>
            </a:r>
          </a:p>
        </p:txBody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539EFBB9-91AF-48EF-9C86-DC06FEE28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0108" y="3390900"/>
            <a:ext cx="87534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D2C · events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employers · clinics</a:t>
            </a:r>
          </a:p>
        </p:txBody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940D9EAE-7AC1-491B-9154-667E36B1E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0108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41E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FBAE9D9A-0FA3-49A7-AE90-24386CBE2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03933" y="4648200"/>
            <a:ext cx="770572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LIVE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001CF8D7-9042-46F7-A76B-37FF6C0EC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7380" y="1724025"/>
            <a:ext cx="1065848" cy="323850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7E2DF"/>
          </a:solidFill>
          <a:ln xmlns:a="http://schemas.openxmlformats.org/drawingml/2006/main" w="9525">
            <a:solidFill>
              <a:srgbClr val="C94B45">
                <a:alpha val="60000"/>
              </a:srgbClr>
            </a:solidFill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0D1F77F1-E664-4DB1-875A-BBCCF37D3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7380" y="1724025"/>
            <a:ext cx="1065848" cy="43815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68799CDE-2F42-49C0-A4A9-061FE71E0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7380" y="1971675"/>
            <a:ext cx="1065848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D0E3CD00-3A28-4FAD-95AD-7A955A174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2630" y="1819275"/>
            <a:ext cx="875348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09</a:t>
            </a:r>
          </a:p>
        </p:txBody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EAEB7BBA-9E13-47BC-AFA0-B453F77C4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2630" y="2305050"/>
            <a:ext cx="87534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7000"/>
              </a:lnSpc>
              <a:buNone/>
              <a:def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088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BRAND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046B9A79-A071-4499-BD92-497EA42CB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2630" y="3048000"/>
            <a:ext cx="87534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>
              <a:alpha val="5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6E99EC74-BAFD-47E4-B74B-E44292ABC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2630" y="3162300"/>
            <a:ext cx="875348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2360ADCB-E5C8-4C63-A9D0-FA897C00D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2630" y="3390900"/>
            <a:ext cx="87534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Accessible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evidence-led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privacy-first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05032662-DC7C-495E-9D35-07D0950AA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2630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41E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25A7796D-6591-4DED-8FD7-06EDC96CC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6455" y="4648200"/>
            <a:ext cx="770573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LIVE</a:t>
            </a:r>
          </a:p>
        </p:txBody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C3FFD920-76DB-47F9-8669-625E6A950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9903" y="1724025"/>
            <a:ext cx="1065848" cy="3238500"/>
          </a:xfrm>
          <a:prstGeom xmlns:a="http://schemas.openxmlformats.org/drawingml/2006/main" prst="roundRect">
            <a:avLst>
              <a:gd name="adj" fmla="val 10724"/>
            </a:avLst>
          </a:prstGeom>
          <a:solidFill xmlns:a="http://schemas.openxmlformats.org/drawingml/2006/main">
            <a:srgbClr val="F7E2DF"/>
          </a:solidFill>
          <a:ln xmlns:a="http://schemas.openxmlformats.org/drawingml/2006/main" w="28575">
            <a:solidFill>
              <a:srgbClr val="E6654F"/>
            </a:solidFill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FED769AC-B971-4260-9D76-B6C92DF9D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9903" y="1724025"/>
            <a:ext cx="1065848" cy="43815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5EBE153E-7B3C-40C2-A4E2-0A04300D3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9903" y="1971675"/>
            <a:ext cx="1065848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3E819CA8-5663-4C0C-BF9C-14EF494D9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5153" y="1819275"/>
            <a:ext cx="875348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10</a:t>
            </a:r>
          </a:p>
        </p:txBody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04C4C808-C96F-468F-8217-B85B5F188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7053" y="2305050"/>
            <a:ext cx="95154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7000"/>
              </a:lnSpc>
              <a:buNone/>
              <a:defRPr sz="900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CUSTOMER</a:t>
            </a:r>
          </a:p>
          <a:p xmlns:a="http://schemas.openxmlformats.org/drawingml/2006/main">
            <a:pPr algn="l">
              <a:lnSpc>
                <a:spcPct val="87000"/>
              </a:lnSpc>
              <a:buNone/>
              <a:defRPr sz="900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ENGAGEMENT</a:t>
            </a:r>
          </a:p>
        </p:txBody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BD6F89AB-5CD6-40D2-B464-2C8AC12C3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5153" y="3048000"/>
            <a:ext cx="875348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A2CBE7B5-8FD3-48AF-9595-3440CE932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5153" y="3162300"/>
            <a:ext cx="875348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75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NUTRISYNC</a:t>
            </a:r>
          </a:p>
        </p:txBody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37284F91-F1DB-46A2-A6BC-F6AC7178A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5153" y="3390900"/>
            <a:ext cx="875348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Daily feedback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13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scores · community</a:t>
            </a:r>
          </a:p>
        </p:txBody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EED0FF1A-693C-4F70-9C3C-77468FBEF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5153" y="46863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4A1A9A43-D832-4F7A-8129-24593FF95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68978" y="4648200"/>
            <a:ext cx="770573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788" b="1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PILOT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C6C5DA7B-80C1-4824-A118-A2B8AED8A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53025"/>
            <a:ext cx="11277600" cy="1000125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241E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F74219C5-0A93-4B24-8C61-82196AE19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05425"/>
            <a:ext cx="31432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75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ONE NUTRISYNC INTELLIGENCE LAYER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92652356-A54C-42A3-B1A1-5422F2C75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3402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57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Sense  →  Interpret  →  Recommend  →  Measure  →  Learn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BEF4FA44-144B-4633-94F9-A08C5C7D2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483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0">
                <a:solidFill>
                  <a:srgbClr val="FFFFFF">
                    <a:alpha val="72157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1050" b="0">
                <a:solidFill>
                  <a:srgbClr val="FFFFFF">
                    <a:alpha val="72157"/>
                  </a:srgbClr>
                </a:solidFill>
                <a:latin typeface="Nimbus Sans"/>
                <a:ea typeface="Nimbus Sans"/>
                <a:cs typeface="Nimbus Sans"/>
              </a:rPr>
              <a:t>Cycle context is one signal; individual response drives the next recommendation.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53649D50-2AD3-4CE6-A49F-B46240F13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5353050"/>
            <a:ext cx="22860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E665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C59409F1-8B0E-46DC-B7B7-963BDF4FE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5467350"/>
            <a:ext cx="190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23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27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SEGMENT OF ONE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BFA686B8-2EE9-4602-9594-CC4BF3ED8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5686425"/>
            <a:ext cx="19050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00" b="1">
                <a:solidFill>
                  <a:srgbClr val="FFFFFF">
                    <a:alpha val="86667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FFFFFF">
                    <a:alpha val="86667"/>
                  </a:srgbClr>
                </a:solidFill>
                <a:latin typeface="Nimbus Sans"/>
                <a:ea typeface="Nimbus Sans"/>
                <a:cs typeface="Nimbus Sans"/>
              </a:rPr>
              <a:t>POWERED BY AI</a:t>
            </a:r>
          </a:p>
        </p:txBody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C73F7CA1-D2B8-494F-8DD4-50CB46543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82375" y="6429375"/>
            <a:ext cx="35242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1153164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2026-08-06T10:26:44.5660000Z</dcterms:created>
  <dcterms:modified xsi:type="dcterms:W3CDTF">2026-08-06T10:26:44.5660000Z</dcterms:modified>
</coreProperties>
</file>