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pitch deck and prototype supplied by the company, reviewed 2026-08-06.</a:t>
            </a:r>
          </a:p>
          <a:p>
            <a:r>
              <a:t>- Doblin Ten Types framework overview: https://cre8tivecapital.com/ten-types-of-innovation/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validation roadmap proposed from the deck, prototype and financial-model review, 2026-08-06.</a:t>
            </a:r>
          </a:p>
          <a:p>
            <a:r>
              <a:t>- European Commission, medical software qualification guidance: https://health.ec.europa.eu/latest-updates/update-mdcg-2019-11-rev1-qualification-and-classification-software-regulation-eu-2017745-and-2025-06-17_en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Frame 4+ and 10/10 as a strategic innovation heuristic. The commercial result still depends on evidence and execution.</a:t>
            </a:r>
          </a:p>
          <a:p>
            <a:endParaRPr/>
          </a:p>
          <a:p>
            <a:r>
              <a:t>[Sources]</a:t>
            </a:r>
          </a:p>
          <a:p>
            <a:r>
              <a:t>- Cre8tive Capital, Ten Types of Innovation: https://cre8tivecapital.com/ten-types-of-innovation/</a:t>
            </a:r>
          </a:p>
          <a:p>
            <a:r>
              <a:t>- HYPE Innovation, Using the Ten Types of Innovation Framework: https://www.hypeinnovation.com/blog/using-the-ten-types-of-innovation-framework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Avoid claiming that cycle-aware nutrition, workouts, AI, wearables or readiness scores are individually unique. The distinction is the longitudinal action-response loop.</a:t>
            </a:r>
          </a:p>
          <a:p>
            <a:endParaRPr/>
          </a:p>
          <a:p>
            <a:r>
              <a:t>[Sources]</a:t>
            </a:r>
          </a:p>
          <a:p>
            <a:r>
              <a:t>- Wild.AI official product site: https://wild.ai/</a:t>
            </a:r>
          </a:p>
          <a:p>
            <a:r>
              <a:t>- 28 official product site: https://28.co/</a:t>
            </a:r>
          </a:p>
          <a:p>
            <a:r>
              <a:t>- Flo for healthcare professionals: https://med.flo.health/about-flo</a:t>
            </a:r>
          </a:p>
          <a:p>
            <a:r>
              <a:t>- Clue official product site: https://helloclue.com/</a:t>
            </a:r>
          </a:p>
          <a:p>
            <a:r>
              <a:t>- Hormona official product site: https://www.hormona.io/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Bull et al., real-world cycle variability, npj Digital Medicine: https://www.nature.com/articles/s41746-019-0152-7</a:t>
            </a:r>
          </a:p>
          <a:p>
            <a:r>
              <a:t>- McNulty et al., menstrual-cycle phase and exercise performance review: https://pubmed.ncbi.nlm.nih.gov/32661839/</a:t>
            </a:r>
          </a:p>
          <a:p>
            <a:r>
              <a:t>- NutriSync internal product concept and prototype, reviewed 2026-08-06.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Status labels describe maturity, not whether the block is strategically intended. All ten blocks are activated in the proposal; not all ten are equally validated today.</a:t>
            </a:r>
          </a:p>
          <a:p>
            <a:endParaRPr/>
          </a:p>
          <a:p>
            <a:r>
              <a:t>[Sources]</a:t>
            </a:r>
          </a:p>
          <a:p>
            <a:r>
              <a:t>- Doblin Ten Types framework overview: https://cre8tivecapital.com/ten-types-of-innovation/</a:t>
            </a:r>
          </a:p>
          <a:p>
            <a:r>
              <a:t>- HYPE Innovation framework interpretation: https://www.hypeinnovation.com/blog/using-the-ten-types-of-innovation-framework</a:t>
            </a:r>
          </a:p>
          <a:p>
            <a:r>
              <a:t>- NutriSync internal pitch deck, financial model, website and prototype, reviewed 2026-08-06.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pitch deck and financial model, reviewed 2026-08-06.</a:t>
            </a:r>
          </a:p>
          <a:p>
            <a:r>
              <a:t>- Doblin Ten Types framework overview: https://cre8tivecapital.com/ten-types-of-innovation/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product concept, website and Figma prototype, reviewed 2026-08-06.</a:t>
            </a:r>
          </a:p>
          <a:p>
            <a:r>
              <a:t>- Wild.AI official product positioning used for competitive context: https://wild.ai/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pitch deck, interview findings and Figma prototype, reviewed 2026-08-06.</a:t>
            </a:r>
          </a:p>
          <a:p>
            <a:r>
              <a:t>- Doblin Ten Types framework overview: https://cre8tivecapital.com/ten-types-of-innovation/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NutriSync internal data-moat hypothesis, reviewed 2026-08-06.</a:t>
            </a:r>
          </a:p>
          <a:p>
            <a:r>
              <a:t>- HYPE Innovation, Ten Types framework: https://www.hypeinnovation.com/blog/using-the-ten-types-of-innovation-framework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E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58444F-253D-4800-9353-AECD471049B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BC4D35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6F2581-899E-4AEA-ABB1-6127BD0B059C}"/>
              </a:ext>
            </a:extLst>
          </p:cNvPr>
          <p:cNvSpPr>
            <a:spLocks noGrp="1"/>
          </p:cNvSpPr>
          <p:nvPr/>
        </p:nvSpPr>
        <p:spPr>
          <a:xfrm>
            <a:off x="3905250" y="0"/>
            <a:ext cx="2095500" cy="6858000"/>
          </a:xfrm>
          <a:prstGeom prst="rect">
            <a:avLst/>
          </a:prstGeom>
          <a:solidFill>
            <a:srgbClr val="E49968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1E7C0AC-24DC-472E-8188-0F3E8AE70B2C}"/>
              </a:ext>
            </a:extLst>
          </p:cNvPr>
          <p:cNvSpPr>
            <a:spLocks noGrp="1"/>
          </p:cNvSpPr>
          <p:nvPr/>
        </p:nvSpPr>
        <p:spPr>
          <a:xfrm>
            <a:off x="7725664" y="800100"/>
            <a:ext cx="4000500" cy="4000500"/>
          </a:xfrm>
          <a:prstGeom prst="ellipse">
            <a:avLst/>
          </a:prstGeom>
          <a:noFill/>
          <a:ln w="47625">
            <a:solidFill>
              <a:srgbClr val="EAC4BA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AC96BEB-AE2D-45AA-B923-8F945145AF25}"/>
              </a:ext>
            </a:extLst>
          </p:cNvPr>
          <p:cNvSpPr>
            <a:spLocks noGrp="1"/>
          </p:cNvSpPr>
          <p:nvPr/>
        </p:nvSpPr>
        <p:spPr>
          <a:xfrm>
            <a:off x="8392414" y="1466850"/>
            <a:ext cx="2667000" cy="2667000"/>
          </a:xfrm>
          <a:prstGeom prst="ellipse">
            <a:avLst/>
          </a:prstGeom>
          <a:noFill/>
          <a:ln w="38100">
            <a:solidFill>
              <a:srgbClr val="E49968">
                <a:alpha val="46667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FFECA-410A-44D0-8202-12456C964D71}"/>
              </a:ext>
            </a:extLst>
          </p:cNvPr>
          <p:cNvSpPr>
            <a:spLocks noGrp="1"/>
          </p:cNvSpPr>
          <p:nvPr/>
        </p:nvSpPr>
        <p:spPr>
          <a:xfrm>
            <a:off x="685800" y="514350"/>
            <a:ext cx="266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NUTRISYNC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25D9A8-8B68-4CE9-B4C3-566A1D10BABF}"/>
              </a:ext>
            </a:extLst>
          </p:cNvPr>
          <p:cNvSpPr>
            <a:spLocks noGrp="1"/>
          </p:cNvSpPr>
          <p:nvPr/>
        </p:nvSpPr>
        <p:spPr>
          <a:xfrm>
            <a:off x="685800" y="1733550"/>
            <a:ext cx="92392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88000"/>
              </a:lnSpc>
              <a:buNone/>
              <a:defRPr sz="55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55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A segment of one,</a:t>
            </a:r>
          </a:p>
          <a:p>
            <a:pPr algn="l">
              <a:lnSpc>
                <a:spcPct val="88000"/>
              </a:lnSpc>
              <a:buNone/>
              <a:defRPr sz="55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55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powered by AI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B57986-1F2F-43F4-AA15-1778E6FE4044}"/>
              </a:ext>
            </a:extLst>
          </p:cNvPr>
          <p:cNvSpPr>
            <a:spLocks noGrp="1"/>
          </p:cNvSpPr>
          <p:nvPr/>
        </p:nvSpPr>
        <p:spPr>
          <a:xfrm>
            <a:off x="685800" y="3905250"/>
            <a:ext cx="6762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2100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Ten types of innovation combined into one adaptive women’s wellbeing system.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A275823-0ABE-48E3-9F30-E009A6943C9A}"/>
              </a:ext>
            </a:extLst>
          </p:cNvPr>
          <p:cNvSpPr>
            <a:spLocks noGrp="1"/>
          </p:cNvSpPr>
          <p:nvPr/>
        </p:nvSpPr>
        <p:spPr>
          <a:xfrm>
            <a:off x="685800" y="5219700"/>
            <a:ext cx="2952750" cy="266700"/>
          </a:xfrm>
          <a:prstGeom prst="roundRect">
            <a:avLst>
              <a:gd name="adj" fmla="val 50000"/>
            </a:avLst>
          </a:prstGeom>
          <a:solidFill>
            <a:srgbClr val="F4F1ED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10 TYPES  ·  ONE LEARNING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105D5-B23E-4211-AF74-2514E797B02F}"/>
              </a:ext>
            </a:extLst>
          </p:cNvPr>
          <p:cNvSpPr>
            <a:spLocks noGrp="1"/>
          </p:cNvSpPr>
          <p:nvPr/>
        </p:nvSpPr>
        <p:spPr>
          <a:xfrm>
            <a:off x="685800" y="6210300"/>
            <a:ext cx="3429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Innovation proposal  /  August 2026</a:t>
            </a:r>
          </a:p>
        </p:txBody>
      </p:sp>
    </p:spTree>
    <p:extLst>
      <p:ext uri="{BB962C8B-B14F-4D97-AF65-F5344CB8AC3E}">
        <p14:creationId xmlns:p14="http://schemas.microsoft.com/office/powerpoint/2010/main" val="646779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E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E4B9C84-3371-4749-9D3B-A8D15F8D65DF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18AA55-766D-43CF-8B63-0F0E0434A60A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10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CC4C5B-6A49-4EA8-8957-6AD4CED0963F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1322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Ten types create the proposition. Evidence creates the advantage.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50F071-5AC3-4E8A-8E29-DA222BCBC8ED}"/>
              </a:ext>
            </a:extLst>
          </p:cNvPr>
          <p:cNvSpPr>
            <a:spLocks noGrp="1"/>
          </p:cNvSpPr>
          <p:nvPr/>
        </p:nvSpPr>
        <p:spPr>
          <a:xfrm>
            <a:off x="609600" y="1333500"/>
            <a:ext cx="800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1800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The path from blockbuster ambition to a defensible market position.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43AED4D-2EB0-4AC6-9268-67D0B33F0E94}"/>
              </a:ext>
            </a:extLst>
          </p:cNvPr>
          <p:cNvSpPr>
            <a:spLocks noGrp="1"/>
          </p:cNvSpPr>
          <p:nvPr/>
        </p:nvSpPr>
        <p:spPr>
          <a:xfrm>
            <a:off x="647700" y="4333875"/>
            <a:ext cx="1924050" cy="1476375"/>
          </a:xfrm>
          <a:prstGeom prst="roundRect">
            <a:avLst>
              <a:gd name="adj" fmla="val 12903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6E2523-CBDE-4134-A675-D34F8129B0FA}"/>
              </a:ext>
            </a:extLst>
          </p:cNvPr>
          <p:cNvSpPr>
            <a:spLocks noGrp="1"/>
          </p:cNvSpPr>
          <p:nvPr/>
        </p:nvSpPr>
        <p:spPr>
          <a:xfrm>
            <a:off x="819150" y="4486275"/>
            <a:ext cx="361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48C884-E9F1-4634-B58F-DA4B998BDB34}"/>
              </a:ext>
            </a:extLst>
          </p:cNvPr>
          <p:cNvSpPr>
            <a:spLocks noGrp="1"/>
          </p:cNvSpPr>
          <p:nvPr/>
        </p:nvSpPr>
        <p:spPr>
          <a:xfrm>
            <a:off x="819150" y="4886325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INSTRUMENT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C0ACB6-225E-4472-B267-375F70A5C60E}"/>
              </a:ext>
            </a:extLst>
          </p:cNvPr>
          <p:cNvSpPr>
            <a:spLocks noGrp="1"/>
          </p:cNvSpPr>
          <p:nvPr/>
        </p:nvSpPr>
        <p:spPr>
          <a:xfrm>
            <a:off x="819150" y="5267325"/>
            <a:ext cx="15811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1514"/>
          </a:bodyPr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Recommendation, action, adherence and response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C9E6E4E-850A-4AAC-A52D-4FA16AF95221}"/>
              </a:ext>
            </a:extLst>
          </p:cNvPr>
          <p:cNvSpPr>
            <a:spLocks noGrp="1"/>
          </p:cNvSpPr>
          <p:nvPr/>
        </p:nvSpPr>
        <p:spPr>
          <a:xfrm>
            <a:off x="2876550" y="3971925"/>
            <a:ext cx="1924050" cy="1838325"/>
          </a:xfrm>
          <a:prstGeom prst="roundRect">
            <a:avLst>
              <a:gd name="adj" fmla="val 10363"/>
            </a:avLst>
          </a:prstGeom>
          <a:solidFill>
            <a:srgbClr val="E49968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5B4D55-A3DC-424C-992E-64E788C7B9AC}"/>
              </a:ext>
            </a:extLst>
          </p:cNvPr>
          <p:cNvSpPr>
            <a:spLocks noGrp="1"/>
          </p:cNvSpPr>
          <p:nvPr/>
        </p:nvSpPr>
        <p:spPr>
          <a:xfrm>
            <a:off x="3048000" y="4124325"/>
            <a:ext cx="361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E23176-4E76-4959-926B-54D50A33D917}"/>
              </a:ext>
            </a:extLst>
          </p:cNvPr>
          <p:cNvSpPr>
            <a:spLocks noGrp="1"/>
          </p:cNvSpPr>
          <p:nvPr/>
        </p:nvSpPr>
        <p:spPr>
          <a:xfrm>
            <a:off x="3048000" y="4524375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10DD97-84B1-4F4A-9278-A1B8C908681D}"/>
              </a:ext>
            </a:extLst>
          </p:cNvPr>
          <p:cNvSpPr>
            <a:spLocks noGrp="1"/>
          </p:cNvSpPr>
          <p:nvPr/>
        </p:nvSpPr>
        <p:spPr>
          <a:xfrm>
            <a:off x="3048000" y="4905375"/>
            <a:ext cx="1581150" cy="771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3750"/>
          </a:bodyPr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Usability, score reliability and repeat-cycle engagement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390E63E-0FD6-4F1E-8929-9E24BFB235BC}"/>
              </a:ext>
            </a:extLst>
          </p:cNvPr>
          <p:cNvSpPr>
            <a:spLocks noGrp="1"/>
          </p:cNvSpPr>
          <p:nvPr/>
        </p:nvSpPr>
        <p:spPr>
          <a:xfrm>
            <a:off x="5105400" y="3609975"/>
            <a:ext cx="1924050" cy="2200275"/>
          </a:xfrm>
          <a:prstGeom prst="roundRect">
            <a:avLst>
              <a:gd name="adj" fmla="val 9901"/>
            </a:avLst>
          </a:prstGeom>
          <a:solidFill>
            <a:srgbClr val="DB8F95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D4F90-221E-404E-A0C1-52A8258F6C45}"/>
              </a:ext>
            </a:extLst>
          </p:cNvPr>
          <p:cNvSpPr>
            <a:spLocks noGrp="1"/>
          </p:cNvSpPr>
          <p:nvPr/>
        </p:nvSpPr>
        <p:spPr>
          <a:xfrm>
            <a:off x="5276850" y="3762375"/>
            <a:ext cx="361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612E18-970C-4119-A449-2AF0A3324915}"/>
              </a:ext>
            </a:extLst>
          </p:cNvPr>
          <p:cNvSpPr>
            <a:spLocks noGrp="1"/>
          </p:cNvSpPr>
          <p:nvPr/>
        </p:nvSpPr>
        <p:spPr>
          <a:xfrm>
            <a:off x="5276850" y="4162425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CALIBRATE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73314B-E998-4366-BCB9-92029A560801}"/>
              </a:ext>
            </a:extLst>
          </p:cNvPr>
          <p:cNvSpPr>
            <a:spLocks noGrp="1"/>
          </p:cNvSpPr>
          <p:nvPr/>
        </p:nvSpPr>
        <p:spPr>
          <a:xfrm>
            <a:off x="5276850" y="4543425"/>
            <a:ext cx="1581150" cy="1133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D30/D90 retention, recommendation relevance and outcome trends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8485AFB-A0AF-40CC-A311-9524F9BA8FAA}"/>
              </a:ext>
            </a:extLst>
          </p:cNvPr>
          <p:cNvSpPr>
            <a:spLocks noGrp="1"/>
          </p:cNvSpPr>
          <p:nvPr/>
        </p:nvSpPr>
        <p:spPr>
          <a:xfrm>
            <a:off x="7334250" y="3248025"/>
            <a:ext cx="1924050" cy="2562225"/>
          </a:xfrm>
          <a:prstGeom prst="roundRect">
            <a:avLst>
              <a:gd name="adj" fmla="val 9901"/>
            </a:avLst>
          </a:prstGeom>
          <a:solidFill>
            <a:srgbClr val="E6654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B1AA271-4960-4233-ACFE-996120FCB23F}"/>
              </a:ext>
            </a:extLst>
          </p:cNvPr>
          <p:cNvSpPr>
            <a:spLocks noGrp="1"/>
          </p:cNvSpPr>
          <p:nvPr/>
        </p:nvSpPr>
        <p:spPr>
          <a:xfrm>
            <a:off x="7505700" y="3400425"/>
            <a:ext cx="361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22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67BE68F-B9F5-486A-9512-2335FE52C5D6}"/>
              </a:ext>
            </a:extLst>
          </p:cNvPr>
          <p:cNvSpPr>
            <a:spLocks noGrp="1"/>
          </p:cNvSpPr>
          <p:nvPr/>
        </p:nvSpPr>
        <p:spPr>
          <a:xfrm>
            <a:off x="7505700" y="3800475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RENEW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BCCDE0-8D7E-4DDA-91BA-854D7B9F62E4}"/>
              </a:ext>
            </a:extLst>
          </p:cNvPr>
          <p:cNvSpPr>
            <a:spLocks noGrp="1"/>
          </p:cNvSpPr>
          <p:nvPr/>
        </p:nvSpPr>
        <p:spPr>
          <a:xfrm>
            <a:off x="7505700" y="4181475"/>
            <a:ext cx="1581150" cy="1495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Employer activation, partner value and renewal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1AE3B80-693D-403F-9D76-F629D28606E1}"/>
              </a:ext>
            </a:extLst>
          </p:cNvPr>
          <p:cNvSpPr>
            <a:spLocks noGrp="1"/>
          </p:cNvSpPr>
          <p:nvPr/>
        </p:nvSpPr>
        <p:spPr>
          <a:xfrm>
            <a:off x="9563100" y="2886075"/>
            <a:ext cx="1924050" cy="2924175"/>
          </a:xfrm>
          <a:prstGeom prst="roundRect">
            <a:avLst>
              <a:gd name="adj" fmla="val 9901"/>
            </a:avLst>
          </a:prstGeom>
          <a:solidFill>
            <a:srgbClr val="FCFAF7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18B5C0-238C-42BE-8005-6E44EC16A6D4}"/>
              </a:ext>
            </a:extLst>
          </p:cNvPr>
          <p:cNvSpPr>
            <a:spLocks noGrp="1"/>
          </p:cNvSpPr>
          <p:nvPr/>
        </p:nvSpPr>
        <p:spPr>
          <a:xfrm>
            <a:off x="9734550" y="3038475"/>
            <a:ext cx="3619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2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0A304C8-A4C0-4BA0-9C6A-49783C5C9F10}"/>
              </a:ext>
            </a:extLst>
          </p:cNvPr>
          <p:cNvSpPr>
            <a:spLocks noGrp="1"/>
          </p:cNvSpPr>
          <p:nvPr/>
        </p:nvSpPr>
        <p:spPr>
          <a:xfrm>
            <a:off x="9734550" y="3438525"/>
            <a:ext cx="1581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GOVERN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D91AED-E555-42E2-BEBE-313F7EE91633}"/>
              </a:ext>
            </a:extLst>
          </p:cNvPr>
          <p:cNvSpPr>
            <a:spLocks noGrp="1"/>
          </p:cNvSpPr>
          <p:nvPr/>
        </p:nvSpPr>
        <p:spPr>
          <a:xfrm>
            <a:off x="9734550" y="3819525"/>
            <a:ext cx="1581150" cy="1857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Claims, privacy, safety and regulatory decision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0F9F5F-75B0-40C7-9DD6-D7F13A63AAD6}"/>
              </a:ext>
            </a:extLst>
          </p:cNvPr>
          <p:cNvSpPr>
            <a:spLocks noGrp="1"/>
          </p:cNvSpPr>
          <p:nvPr/>
        </p:nvSpPr>
        <p:spPr>
          <a:xfrm>
            <a:off x="8991600" y="1847850"/>
            <a:ext cx="25146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90000"/>
              </a:lnSpc>
              <a:buNone/>
              <a:defRPr sz="2400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2400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BLOCKBUSTER</a:t>
            </a:r>
          </a:p>
          <a:p>
            <a:pPr algn="r">
              <a:lnSpc>
                <a:spcPct val="90000"/>
              </a:lnSpc>
              <a:buNone/>
              <a:defRPr sz="2400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2400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AMBITION</a:t>
            </a:r>
          </a:p>
        </p:txBody>
      </p:sp>
      <p:sp>
        <p:nvSpPr>
          <p:cNvPr id="26" name="Straight Connector 25">
            <a:extLst>
              <a:ext uri="{FF2B5EF4-FFF2-40B4-BE49-F238E27FC236}">
                <a16:creationId xmlns:a16="http://schemas.microsoft.com/office/drawing/2014/main" id="{518F95DE-8691-4AD2-8A0A-E5DE088402A3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FFFFFF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6DED42-4AED-4FBD-9B0B-0009F306C6ED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Success means the ten blocks compound—and the evidence survives scrutiny.</a:t>
            </a:r>
          </a:p>
        </p:txBody>
      </p:sp>
    </p:spTree>
    <p:extLst>
      <p:ext uri="{BB962C8B-B14F-4D97-AF65-F5344CB8AC3E}">
        <p14:creationId xmlns:p14="http://schemas.microsoft.com/office/powerpoint/2010/main" val="23984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8EBAE3F-E74D-47D3-B32E-DDC923A96056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7AF4-1C75-45E3-ABC4-56C42FEF0387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9AE30C-30B8-4F25-9464-2E4078B16FD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6939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Newness comes from the system, not one feature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E7D3F3-42E9-42ED-A136-EBC2B6FDC58F}"/>
              </a:ext>
            </a:extLst>
          </p:cNvPr>
          <p:cNvSpPr>
            <a:spLocks noGrp="1"/>
          </p:cNvSpPr>
          <p:nvPr/>
        </p:nvSpPr>
        <p:spPr>
          <a:xfrm>
            <a:off x="9715500" y="0"/>
            <a:ext cx="2286000" cy="2286000"/>
          </a:xfrm>
          <a:prstGeom prst="ellipse">
            <a:avLst/>
          </a:prstGeom>
          <a:noFill/>
          <a:ln w="38100">
            <a:solidFill>
              <a:srgbClr val="E6654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6351AC4-A0A3-4885-AD4C-4EEEF69B885E}"/>
              </a:ext>
            </a:extLst>
          </p:cNvPr>
          <p:cNvSpPr>
            <a:spLocks noGrp="1"/>
          </p:cNvSpPr>
          <p:nvPr/>
        </p:nvSpPr>
        <p:spPr>
          <a:xfrm>
            <a:off x="10191750" y="285750"/>
            <a:ext cx="1714500" cy="1714500"/>
          </a:xfrm>
          <a:prstGeom prst="ellipse">
            <a:avLst/>
          </a:prstGeom>
          <a:noFill/>
          <a:ln w="38100">
            <a:solidFill>
              <a:srgbClr val="E49968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34EED6-F20D-4D32-A527-B664D6C5E1C1}"/>
              </a:ext>
            </a:extLst>
          </p:cNvPr>
          <p:cNvSpPr>
            <a:spLocks noGrp="1"/>
          </p:cNvSpPr>
          <p:nvPr/>
        </p:nvSpPr>
        <p:spPr>
          <a:xfrm>
            <a:off x="10572750" y="571500"/>
            <a:ext cx="1143000" cy="1143000"/>
          </a:xfrm>
          <a:prstGeom prst="ellipse">
            <a:avLst/>
          </a:prstGeom>
          <a:noFill/>
          <a:ln w="38100">
            <a:solidFill>
              <a:srgbClr val="DB8F95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EF421E-9A91-4323-B5DC-C1FC4231EA29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2428875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049"/>
          </a:bodyPr>
          <a:lstStyle/>
          <a:p>
            <a:pPr algn="l">
              <a:lnSpc>
                <a:spcPct val="100000"/>
              </a:lnSpc>
              <a:buNone/>
              <a:defRPr sz="8100" b="1">
                <a:solidFill>
                  <a:srgbClr val="E6654F"/>
                </a:solidFill>
                <a:latin typeface="URW Gothic"/>
                <a:ea typeface="URW Gothic"/>
                <a:cs typeface="URW Gothic"/>
              </a:defRPr>
            </a:pPr>
            <a:r>
              <a:rPr sz="8100" b="1">
                <a:solidFill>
                  <a:srgbClr val="E6654F"/>
                </a:solidFill>
                <a:latin typeface="URW Gothic"/>
                <a:ea typeface="URW Gothic"/>
                <a:cs typeface="URW Gothic"/>
              </a:rPr>
              <a:t>4+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E17CBC-5CA5-4A4D-8971-3870EF5EBEDF}"/>
              </a:ext>
            </a:extLst>
          </p:cNvPr>
          <p:cNvSpPr>
            <a:spLocks noGrp="1"/>
          </p:cNvSpPr>
          <p:nvPr/>
        </p:nvSpPr>
        <p:spPr>
          <a:xfrm>
            <a:off x="838200" y="295275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1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1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integrated types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409E2-A7C6-49F6-8434-A269F2244C9E}"/>
              </a:ext>
            </a:extLst>
          </p:cNvPr>
          <p:cNvSpPr>
            <a:spLocks noGrp="1"/>
          </p:cNvSpPr>
          <p:nvPr/>
        </p:nvSpPr>
        <p:spPr>
          <a:xfrm>
            <a:off x="838200" y="3486150"/>
            <a:ext cx="29527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A credible innovation proposition when the blocks reinforce one another.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E118CE-CEFD-477A-975E-957FD68D206D}"/>
              </a:ext>
            </a:extLst>
          </p:cNvPr>
          <p:cNvSpPr>
            <a:spLocks noGrp="1"/>
          </p:cNvSpPr>
          <p:nvPr/>
        </p:nvSpPr>
        <p:spPr>
          <a:xfrm>
            <a:off x="4333875" y="2266950"/>
            <a:ext cx="571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960"/>
          </a:bodyPr>
          <a:lstStyle/>
          <a:p>
            <a:pPr algn="ctr">
              <a:lnSpc>
                <a:spcPct val="100000"/>
              </a:lnSpc>
              <a:buNone/>
              <a:defRPr sz="4950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4950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138A7-792A-400B-BA0A-E4E6C9517A29}"/>
              </a:ext>
            </a:extLst>
          </p:cNvPr>
          <p:cNvSpPr>
            <a:spLocks noGrp="1"/>
          </p:cNvSpPr>
          <p:nvPr/>
        </p:nvSpPr>
        <p:spPr>
          <a:xfrm>
            <a:off x="5429250" y="1809750"/>
            <a:ext cx="33337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049"/>
          </a:bodyPr>
          <a:lstStyle/>
          <a:p>
            <a:pPr algn="l">
              <a:lnSpc>
                <a:spcPct val="100000"/>
              </a:lnSpc>
              <a:buNone/>
              <a:defRPr sz="81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81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10/10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ABED7E-5C4D-418A-8682-E93D2CFA4FE8}"/>
              </a:ext>
            </a:extLst>
          </p:cNvPr>
          <p:cNvSpPr>
            <a:spLocks noGrp="1"/>
          </p:cNvSpPr>
          <p:nvPr/>
        </p:nvSpPr>
        <p:spPr>
          <a:xfrm>
            <a:off x="5486400" y="2952750"/>
            <a:ext cx="3619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100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2100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blockbuster ambition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F4ECD6-0A1C-4178-98BA-A7A66E18E7CA}"/>
              </a:ext>
            </a:extLst>
          </p:cNvPr>
          <p:cNvSpPr>
            <a:spLocks noGrp="1"/>
          </p:cNvSpPr>
          <p:nvPr/>
        </p:nvSpPr>
        <p:spPr>
          <a:xfrm>
            <a:off x="5486400" y="3486150"/>
            <a:ext cx="3429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All ten types are intentionally activated around the same learning system.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E73D2FE-6332-434A-AD33-788CD4F4DF83}"/>
              </a:ext>
            </a:extLst>
          </p:cNvPr>
          <p:cNvSpPr>
            <a:spLocks noGrp="1"/>
          </p:cNvSpPr>
          <p:nvPr/>
        </p:nvSpPr>
        <p:spPr>
          <a:xfrm>
            <a:off x="9086850" y="1962150"/>
            <a:ext cx="2190750" cy="2362200"/>
          </a:xfrm>
          <a:prstGeom prst="roundRect">
            <a:avLst>
              <a:gd name="adj" fmla="val 12174"/>
            </a:avLst>
          </a:prstGeom>
          <a:solidFill>
            <a:srgbClr val="E6654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A7CB8F-6EB1-479C-B254-200BA1FF6017}"/>
              </a:ext>
            </a:extLst>
          </p:cNvPr>
          <p:cNvSpPr>
            <a:spLocks noGrp="1"/>
          </p:cNvSpPr>
          <p:nvPr/>
        </p:nvSpPr>
        <p:spPr>
          <a:xfrm>
            <a:off x="9353550" y="2247900"/>
            <a:ext cx="16573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THE TEST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50B678-1B79-4EEB-BD40-FE71E41E0F33}"/>
              </a:ext>
            </a:extLst>
          </p:cNvPr>
          <p:cNvSpPr>
            <a:spLocks noGrp="1"/>
          </p:cNvSpPr>
          <p:nvPr/>
        </p:nvSpPr>
        <p:spPr>
          <a:xfrm>
            <a:off x="9353550" y="2686050"/>
            <a:ext cx="16573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81473"/>
          </a:bodyPr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21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Does each block make the other blocks stronger?</a:t>
            </a:r>
          </a:p>
        </p:txBody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8CE434B3-F149-446E-96B0-E12B24AFAF4C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C93FF1-280A-400A-9E35-4202C98B316D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Framework heuristic—not a formal certification or guarantee of market success.</a:t>
            </a:r>
          </a:p>
        </p:txBody>
      </p:sp>
    </p:spTree>
    <p:extLst>
      <p:ext uri="{BB962C8B-B14F-4D97-AF65-F5344CB8AC3E}">
        <p14:creationId xmlns:p14="http://schemas.microsoft.com/office/powerpoint/2010/main" val="1985347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55FC020-FA59-434E-9818-C9822E1D862C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ED5A23-4EDF-400F-9B39-C9B4D0925FB8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200220-A972-4208-8741-FEBBA990648B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4376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The whitespace is individual learning—not cycle content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B696DE-3EE0-422A-941E-FF8ED72E3542}"/>
              </a:ext>
            </a:extLst>
          </p:cNvPr>
          <p:cNvSpPr>
            <a:spLocks noGrp="1"/>
          </p:cNvSpPr>
          <p:nvPr/>
        </p:nvSpPr>
        <p:spPr>
          <a:xfrm>
            <a:off x="0" y="1524000"/>
            <a:ext cx="6096000" cy="4476750"/>
          </a:xfrm>
          <a:prstGeom prst="rect">
            <a:avLst/>
          </a:prstGeom>
          <a:solidFill>
            <a:srgbClr val="EAC4BA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A5BAEF-7FFA-4DBF-A0E8-35C0976BE628}"/>
              </a:ext>
            </a:extLst>
          </p:cNvPr>
          <p:cNvSpPr>
            <a:spLocks noGrp="1"/>
          </p:cNvSpPr>
          <p:nvPr/>
        </p:nvSpPr>
        <p:spPr>
          <a:xfrm>
            <a:off x="6096000" y="1524000"/>
            <a:ext cx="6096000" cy="4476750"/>
          </a:xfrm>
          <a:prstGeom prst="rect">
            <a:avLst/>
          </a:prstGeom>
          <a:solidFill>
            <a:srgbClr val="241E1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CA559F-4A4B-4056-AF0E-BBC67D53055A}"/>
              </a:ext>
            </a:extLst>
          </p:cNvPr>
          <p:cNvSpPr>
            <a:spLocks noGrp="1"/>
          </p:cNvSpPr>
          <p:nvPr/>
        </p:nvSpPr>
        <p:spPr>
          <a:xfrm>
            <a:off x="685800" y="18859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CATEGORY TODAY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08621D-A189-4047-B0F1-C831491F69FB}"/>
              </a:ext>
            </a:extLst>
          </p:cNvPr>
          <p:cNvSpPr>
            <a:spLocks noGrp="1"/>
          </p:cNvSpPr>
          <p:nvPr/>
        </p:nvSpPr>
        <p:spPr>
          <a:xfrm>
            <a:off x="685800" y="2381250"/>
            <a:ext cx="4524375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Personalize</a:t>
            </a:r>
          </a:p>
          <a:p>
            <a:pPr algn="l">
              <a:lnSpc>
                <a:spcPct val="92000"/>
              </a:lnSpc>
              <a:buNone/>
              <a:def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content around</a:t>
            </a:r>
          </a:p>
          <a:p>
            <a:pPr algn="l">
              <a:lnSpc>
                <a:spcPct val="92000"/>
              </a:lnSpc>
              <a:buNone/>
              <a:def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40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a cycle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6AA8AD-AD8A-4E35-8756-D4D2AD05788E}"/>
              </a:ext>
            </a:extLst>
          </p:cNvPr>
          <p:cNvSpPr>
            <a:spLocks noGrp="1"/>
          </p:cNvSpPr>
          <p:nvPr/>
        </p:nvSpPr>
        <p:spPr>
          <a:xfrm>
            <a:off x="685800" y="4524375"/>
            <a:ext cx="4476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Phase guidance  ·  symptom tracking  ·  nutrition and workout content  ·  readiness scores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B4422C-F662-4C5B-89E8-7185D942D796}"/>
              </a:ext>
            </a:extLst>
          </p:cNvPr>
          <p:cNvSpPr>
            <a:spLocks noGrp="1"/>
          </p:cNvSpPr>
          <p:nvPr/>
        </p:nvSpPr>
        <p:spPr>
          <a:xfrm>
            <a:off x="6705600" y="18859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NUTRISYNC PROPOSITION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703792-2372-4BA6-83F4-408F572C40EF}"/>
              </a:ext>
            </a:extLst>
          </p:cNvPr>
          <p:cNvSpPr>
            <a:spLocks noGrp="1"/>
          </p:cNvSpPr>
          <p:nvPr/>
        </p:nvSpPr>
        <p:spPr>
          <a:xfrm>
            <a:off x="6705600" y="2381250"/>
            <a:ext cx="4714875" cy="2133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047"/>
          </a:bodyPr>
          <a:lstStyle/>
          <a:p>
            <a:pPr algn="l">
              <a:lnSpc>
                <a:spcPct val="94000"/>
              </a:lnSpc>
              <a:buNone/>
              <a:def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Learn which actions produce better outcomes for each individual across cycles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5A76824-7231-4477-BF0C-BF06C59C5F3D}"/>
              </a:ext>
            </a:extLst>
          </p:cNvPr>
          <p:cNvSpPr>
            <a:spLocks noGrp="1"/>
          </p:cNvSpPr>
          <p:nvPr/>
        </p:nvSpPr>
        <p:spPr>
          <a:xfrm>
            <a:off x="6705600" y="4857750"/>
            <a:ext cx="3238500" cy="266700"/>
          </a:xfrm>
          <a:prstGeom prst="roundRect">
            <a:avLst>
              <a:gd name="adj" fmla="val 50000"/>
            </a:avLst>
          </a:prstGeom>
          <a:solidFill>
            <a:srgbClr val="E6654F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SEGMENT OF ONE  ·  POWERED BY AI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18EE0AAB-5EE0-4E75-8143-EC2B3AEFBCAA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AB5548-5F43-4AB7-995F-DF7AD4D9D094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The claim is a design proposition until longitudinal response data validates it.</a:t>
            </a:r>
          </a:p>
        </p:txBody>
      </p:sp>
    </p:spTree>
    <p:extLst>
      <p:ext uri="{BB962C8B-B14F-4D97-AF65-F5344CB8AC3E}">
        <p14:creationId xmlns:p14="http://schemas.microsoft.com/office/powerpoint/2010/main" val="2145174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5BD8AB0-5236-44F0-A7B0-924F44D7116E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652B41-ADC1-4DED-B7EC-417AC4F0747D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9114C9-7180-4AF5-A995-B65CC256E289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1282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AI turns cycle context into a segment-of-one learning loop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F3C10E-336B-43BD-9BE3-777DE3BF682D}"/>
              </a:ext>
            </a:extLst>
          </p:cNvPr>
          <p:cNvSpPr>
            <a:spLocks noGrp="1"/>
          </p:cNvSpPr>
          <p:nvPr/>
        </p:nvSpPr>
        <p:spPr>
          <a:xfrm>
            <a:off x="609600" y="1352550"/>
            <a:ext cx="533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8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One personal baseline. Repeatedly updated.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533E33E-7296-44B2-8CDE-9F79AD49CFA5}"/>
              </a:ext>
            </a:extLst>
          </p:cNvPr>
          <p:cNvSpPr>
            <a:spLocks noGrp="1"/>
          </p:cNvSpPr>
          <p:nvPr/>
        </p:nvSpPr>
        <p:spPr>
          <a:xfrm>
            <a:off x="666750" y="2209800"/>
            <a:ext cx="1809750" cy="2381250"/>
          </a:xfrm>
          <a:prstGeom prst="roundRect">
            <a:avLst>
              <a:gd name="adj" fmla="val 12632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08AB9-7510-48BB-868F-AD118178A9E1}"/>
              </a:ext>
            </a:extLst>
          </p:cNvPr>
          <p:cNvSpPr>
            <a:spLocks noGrp="1"/>
          </p:cNvSpPr>
          <p:nvPr/>
        </p:nvSpPr>
        <p:spPr>
          <a:xfrm>
            <a:off x="857250" y="24384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01  SENSE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340736-783A-4235-A83C-79BDE74F9221}"/>
              </a:ext>
            </a:extLst>
          </p:cNvPr>
          <p:cNvSpPr>
            <a:spLocks noGrp="1"/>
          </p:cNvSpPr>
          <p:nvPr/>
        </p:nvSpPr>
        <p:spPr>
          <a:xfrm>
            <a:off x="857250" y="2952750"/>
            <a:ext cx="1428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1221"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Cycle · symptoms</a:t>
            </a:r>
          </a:p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nutrition · movement</a:t>
            </a:r>
          </a:p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recovery · biometrics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0FA6422-B7FF-4D3F-A10E-E25C0AC75BD6}"/>
              </a:ext>
            </a:extLst>
          </p:cNvPr>
          <p:cNvSpPr>
            <a:spLocks noGrp="1"/>
          </p:cNvSpPr>
          <p:nvPr/>
        </p:nvSpPr>
        <p:spPr>
          <a:xfrm>
            <a:off x="2838450" y="2209800"/>
            <a:ext cx="1809750" cy="2381250"/>
          </a:xfrm>
          <a:prstGeom prst="roundRect">
            <a:avLst>
              <a:gd name="adj" fmla="val 12632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49D35C-3740-4CCD-92CA-1570706843BB}"/>
              </a:ext>
            </a:extLst>
          </p:cNvPr>
          <p:cNvSpPr>
            <a:spLocks noGrp="1"/>
          </p:cNvSpPr>
          <p:nvPr/>
        </p:nvSpPr>
        <p:spPr>
          <a:xfrm>
            <a:off x="3028950" y="24384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02  INTERPRET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650CF1-FF72-462C-BBB9-D8AB082B60CA}"/>
              </a:ext>
            </a:extLst>
          </p:cNvPr>
          <p:cNvSpPr>
            <a:spLocks noGrp="1"/>
          </p:cNvSpPr>
          <p:nvPr/>
        </p:nvSpPr>
        <p:spPr>
          <a:xfrm>
            <a:off x="3028950" y="2952750"/>
            <a:ext cx="1428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9555"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Build a personal baseline</a:t>
            </a:r>
          </a:p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and express uncertainty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49E14DA-E65E-45A9-BDAC-13ED38463CFE}"/>
              </a:ext>
            </a:extLst>
          </p:cNvPr>
          <p:cNvSpPr>
            <a:spLocks noGrp="1"/>
          </p:cNvSpPr>
          <p:nvPr/>
        </p:nvSpPr>
        <p:spPr>
          <a:xfrm>
            <a:off x="5010150" y="2209800"/>
            <a:ext cx="1809750" cy="2381250"/>
          </a:xfrm>
          <a:prstGeom prst="roundRect">
            <a:avLst>
              <a:gd name="adj" fmla="val 12632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02B0AF-730D-4DA2-B982-D0C111E0BB13}"/>
              </a:ext>
            </a:extLst>
          </p:cNvPr>
          <p:cNvSpPr>
            <a:spLocks noGrp="1"/>
          </p:cNvSpPr>
          <p:nvPr/>
        </p:nvSpPr>
        <p:spPr>
          <a:xfrm>
            <a:off x="5200650" y="24384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03  RECOMMEND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D30D37-06CF-46E4-92F4-5E8F855E169A}"/>
              </a:ext>
            </a:extLst>
          </p:cNvPr>
          <p:cNvSpPr>
            <a:spLocks noGrp="1"/>
          </p:cNvSpPr>
          <p:nvPr/>
        </p:nvSpPr>
        <p:spPr>
          <a:xfrm>
            <a:off x="5200650" y="2952750"/>
            <a:ext cx="1428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Select a small, explainable</a:t>
            </a:r>
          </a:p>
          <a:p>
            <a:pPr algn="l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action for this user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CA54E5A-CC51-489E-A2BA-2410F5649906}"/>
              </a:ext>
            </a:extLst>
          </p:cNvPr>
          <p:cNvSpPr>
            <a:spLocks noGrp="1"/>
          </p:cNvSpPr>
          <p:nvPr/>
        </p:nvSpPr>
        <p:spPr>
          <a:xfrm>
            <a:off x="7181850" y="2209800"/>
            <a:ext cx="1809750" cy="2381250"/>
          </a:xfrm>
          <a:prstGeom prst="roundRect">
            <a:avLst>
              <a:gd name="adj" fmla="val 12632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E5A352-09A6-4A19-83AC-10AC3486A9F5}"/>
              </a:ext>
            </a:extLst>
          </p:cNvPr>
          <p:cNvSpPr>
            <a:spLocks noGrp="1"/>
          </p:cNvSpPr>
          <p:nvPr/>
        </p:nvSpPr>
        <p:spPr>
          <a:xfrm>
            <a:off x="7372350" y="24384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04  MEASURE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44E7F9-D5EA-4A86-B740-A0286EC4B1B8}"/>
              </a:ext>
            </a:extLst>
          </p:cNvPr>
          <p:cNvSpPr>
            <a:spLocks noGrp="1"/>
          </p:cNvSpPr>
          <p:nvPr/>
        </p:nvSpPr>
        <p:spPr>
          <a:xfrm>
            <a:off x="7372350" y="2952750"/>
            <a:ext cx="1428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Capture action, adherence</a:t>
            </a:r>
          </a:p>
          <a:p>
            <a:pPr algn="l">
              <a:lnSpc>
                <a:spcPct val="100000"/>
              </a:lnSpc>
              <a:buNone/>
              <a:def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and observed response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7E2B1E6-7807-4318-8FD0-1ED2BD9E1E8E}"/>
              </a:ext>
            </a:extLst>
          </p:cNvPr>
          <p:cNvSpPr>
            <a:spLocks noGrp="1"/>
          </p:cNvSpPr>
          <p:nvPr/>
        </p:nvSpPr>
        <p:spPr>
          <a:xfrm>
            <a:off x="9353550" y="2209800"/>
            <a:ext cx="1809750" cy="2381250"/>
          </a:xfrm>
          <a:prstGeom prst="roundRect">
            <a:avLst>
              <a:gd name="adj" fmla="val 12632"/>
            </a:avLst>
          </a:prstGeom>
          <a:solidFill>
            <a:srgbClr val="241E1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335229-35DB-4B9F-9BAE-B30F71DEC474}"/>
              </a:ext>
            </a:extLst>
          </p:cNvPr>
          <p:cNvSpPr>
            <a:spLocks noGrp="1"/>
          </p:cNvSpPr>
          <p:nvPr/>
        </p:nvSpPr>
        <p:spPr>
          <a:xfrm>
            <a:off x="9544050" y="243840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05  LEARN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60B7E1-B4EA-4CE9-9111-BE9D0DF4573D}"/>
              </a:ext>
            </a:extLst>
          </p:cNvPr>
          <p:cNvSpPr>
            <a:spLocks noGrp="1"/>
          </p:cNvSpPr>
          <p:nvPr/>
        </p:nvSpPr>
        <p:spPr>
          <a:xfrm>
            <a:off x="9544050" y="2952750"/>
            <a:ext cx="14287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Recalibrate the next</a:t>
            </a:r>
          </a:p>
          <a:p>
            <a:pPr algn="l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5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recommendation</a:t>
            </a:r>
          </a:p>
        </p:txBody>
      </p:sp>
      <p:cxnSp>
        <p:nvCxnSpPr>
          <p:cNvPr id="48" name="Straight Arrow Connector 47"/>
          <p:cNvCxnSpPr>
            <a:stCxn id="5" idx="3"/>
            <a:endCxn id="8" idx="1"/>
          </p:cNvCxnSpPr>
          <p:nvPr/>
        </p:nvCxnSpPr>
        <p:spPr>
          <a:xfrm>
            <a:off x="2476500" y="3400425"/>
            <a:ext cx="3619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49" name="Straight Arrow Connector 48"/>
          <p:cNvCxnSpPr>
            <a:stCxn id="8" idx="3"/>
            <a:endCxn id="11" idx="1"/>
          </p:cNvCxnSpPr>
          <p:nvPr/>
        </p:nvCxnSpPr>
        <p:spPr>
          <a:xfrm>
            <a:off x="4648200" y="3400425"/>
            <a:ext cx="3619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50" name="Straight Arrow Connector 49"/>
          <p:cNvCxnSpPr>
            <a:stCxn id="11" idx="3"/>
            <a:endCxn id="14" idx="1"/>
          </p:cNvCxnSpPr>
          <p:nvPr/>
        </p:nvCxnSpPr>
        <p:spPr>
          <a:xfrm>
            <a:off x="6819900" y="3400425"/>
            <a:ext cx="3619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51" name="Straight Arrow Connector 50"/>
          <p:cNvCxnSpPr>
            <a:stCxn id="14" idx="3"/>
            <a:endCxn id="17" idx="1"/>
          </p:cNvCxnSpPr>
          <p:nvPr/>
        </p:nvCxnSpPr>
        <p:spPr>
          <a:xfrm>
            <a:off x="8991600" y="3400425"/>
            <a:ext cx="3619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992B5EF-3A1A-4390-B2D3-B11C16F0E071}"/>
              </a:ext>
            </a:extLst>
          </p:cNvPr>
          <p:cNvSpPr>
            <a:spLocks noGrp="1"/>
          </p:cNvSpPr>
          <p:nvPr/>
        </p:nvSpPr>
        <p:spPr>
          <a:xfrm>
            <a:off x="4019550" y="4953000"/>
            <a:ext cx="4152900" cy="6858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D1910E-B153-4506-BBA2-8B91E3B30AD8}"/>
              </a:ext>
            </a:extLst>
          </p:cNvPr>
          <p:cNvSpPr>
            <a:spLocks noGrp="1"/>
          </p:cNvSpPr>
          <p:nvPr/>
        </p:nvSpPr>
        <p:spPr>
          <a:xfrm>
            <a:off x="4248150" y="5067300"/>
            <a:ext cx="3695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SEGMENT OF ONE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2D2B52-65D3-4A5C-9F6F-1C707551DDFD}"/>
              </a:ext>
            </a:extLst>
          </p:cNvPr>
          <p:cNvSpPr>
            <a:spLocks noGrp="1"/>
          </p:cNvSpPr>
          <p:nvPr/>
        </p:nvSpPr>
        <p:spPr>
          <a:xfrm>
            <a:off x="4248150" y="5314950"/>
            <a:ext cx="36957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57018"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The model improves against the individual—not an imaginary average user.</a:t>
            </a:r>
          </a:p>
        </p:txBody>
      </p:sp>
      <p:sp>
        <p:nvSpPr>
          <p:cNvPr id="27" name="Straight Connector 26">
            <a:extLst>
              <a:ext uri="{FF2B5EF4-FFF2-40B4-BE49-F238E27FC236}">
                <a16:creationId xmlns:a16="http://schemas.microsoft.com/office/drawing/2014/main" id="{20BD5501-EB63-4093-BC23-3B2EC38A62F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71509E-AD2F-483A-92B2-57DC4BED423C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Cycle phase is one contextual signal; symptoms, behaviour and biometrics refine the recommendation.</a:t>
            </a:r>
          </a:p>
        </p:txBody>
      </p:sp>
    </p:spTree>
    <p:extLst>
      <p:ext uri="{BB962C8B-B14F-4D97-AF65-F5344CB8AC3E}">
        <p14:creationId xmlns:p14="http://schemas.microsoft.com/office/powerpoint/2010/main" val="467546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DD037DF0-4F8A-4F86-AA96-F77EA5CF5102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49623D-DF08-422D-9710-B05708AF145B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8942A9-989C-4FCA-8513-7CB23E114BE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7213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NutriSync overlays one intelligence layer across all ten blocks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914762-3993-4C58-963F-0D1E3283233B}"/>
              </a:ext>
            </a:extLst>
          </p:cNvPr>
          <p:cNvSpPr>
            <a:spLocks noGrp="1"/>
          </p:cNvSpPr>
          <p:nvPr/>
        </p:nvSpPr>
        <p:spPr>
          <a:xfrm>
            <a:off x="609600" y="1295400"/>
            <a:ext cx="990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65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Four core blocks drive the engine; six additional blocks make it scalable, trusted and defensible.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98F48-39E4-4BF6-9B46-7D10B18A2DB5}"/>
              </a:ext>
            </a:extLst>
          </p:cNvPr>
          <p:cNvSpPr>
            <a:spLocks noGrp="1"/>
          </p:cNvSpPr>
          <p:nvPr/>
        </p:nvSpPr>
        <p:spPr>
          <a:xfrm>
            <a:off x="609600" y="1752600"/>
            <a:ext cx="3467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BC4D35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BC4D35"/>
                </a:solidFill>
                <a:latin typeface="Nimbus Sans"/>
                <a:ea typeface="Nimbus Sans"/>
                <a:cs typeface="Nimbus Sans"/>
              </a:rPr>
              <a:t>CONFIGURATION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B46B0E6-0C23-4ED0-BCAB-D9B5D8915F62}"/>
              </a:ext>
            </a:extLst>
          </p:cNvPr>
          <p:cNvSpPr>
            <a:spLocks noGrp="1"/>
          </p:cNvSpPr>
          <p:nvPr/>
        </p:nvSpPr>
        <p:spPr>
          <a:xfrm>
            <a:off x="609600" y="2133600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22D9D7-D8D6-41E0-80E0-C193EDBB8C7A}"/>
              </a:ext>
            </a:extLst>
          </p:cNvPr>
          <p:cNvSpPr>
            <a:spLocks noGrp="1"/>
          </p:cNvSpPr>
          <p:nvPr/>
        </p:nvSpPr>
        <p:spPr>
          <a:xfrm>
            <a:off x="762000" y="225742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PROFIT MODEL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008A30A-80D1-4A99-BC66-6AD46A3506A5}"/>
              </a:ext>
            </a:extLst>
          </p:cNvPr>
          <p:cNvSpPr>
            <a:spLocks noGrp="1"/>
          </p:cNvSpPr>
          <p:nvPr/>
        </p:nvSpPr>
        <p:spPr>
          <a:xfrm>
            <a:off x="3086100" y="222885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26B3C5-B453-4543-B8CC-F9C8B34E7AE2}"/>
              </a:ext>
            </a:extLst>
          </p:cNvPr>
          <p:cNvSpPr>
            <a:spLocks noGrp="1"/>
          </p:cNvSpPr>
          <p:nvPr/>
        </p:nvSpPr>
        <p:spPr>
          <a:xfrm>
            <a:off x="762000" y="2562225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B2C + B2B + partner services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58FA1F7-37CE-4695-B6F8-7A26E285ACAE}"/>
              </a:ext>
            </a:extLst>
          </p:cNvPr>
          <p:cNvSpPr>
            <a:spLocks noGrp="1"/>
          </p:cNvSpPr>
          <p:nvPr/>
        </p:nvSpPr>
        <p:spPr>
          <a:xfrm>
            <a:off x="609600" y="3133725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B0E971-62B3-41CC-A320-9BB1FFAB5FD0}"/>
              </a:ext>
            </a:extLst>
          </p:cNvPr>
          <p:cNvSpPr>
            <a:spLocks noGrp="1"/>
          </p:cNvSpPr>
          <p:nvPr/>
        </p:nvSpPr>
        <p:spPr>
          <a:xfrm>
            <a:off x="762000" y="3257550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NETWORK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CFE5EB7-0D8B-4536-A719-FC3891DE53B6}"/>
              </a:ext>
            </a:extLst>
          </p:cNvPr>
          <p:cNvSpPr>
            <a:spLocks noGrp="1"/>
          </p:cNvSpPr>
          <p:nvPr/>
        </p:nvSpPr>
        <p:spPr>
          <a:xfrm>
            <a:off x="3086100" y="3228975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75561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LIVE + PILOT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323ED7-F23D-480E-AA78-02B29E52E390}"/>
              </a:ext>
            </a:extLst>
          </p:cNvPr>
          <p:cNvSpPr>
            <a:spLocks noGrp="1"/>
          </p:cNvSpPr>
          <p:nvPr/>
        </p:nvSpPr>
        <p:spPr>
          <a:xfrm>
            <a:off x="762000" y="3562350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Employers · clinics · universities · wearables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9A9A579-6BB1-41B0-8E3F-2A4C6C11D522}"/>
              </a:ext>
            </a:extLst>
          </p:cNvPr>
          <p:cNvSpPr>
            <a:spLocks noGrp="1"/>
          </p:cNvSpPr>
          <p:nvPr/>
        </p:nvSpPr>
        <p:spPr>
          <a:xfrm>
            <a:off x="609600" y="4133850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586FA2-D13F-432B-8C12-237E75334038}"/>
              </a:ext>
            </a:extLst>
          </p:cNvPr>
          <p:cNvSpPr>
            <a:spLocks noGrp="1"/>
          </p:cNvSpPr>
          <p:nvPr/>
        </p:nvSpPr>
        <p:spPr>
          <a:xfrm>
            <a:off x="762000" y="425767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STRUCTURE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E8E7BF9-A726-4DED-988B-E671488884A0}"/>
              </a:ext>
            </a:extLst>
          </p:cNvPr>
          <p:cNvSpPr>
            <a:spLocks noGrp="1"/>
          </p:cNvSpPr>
          <p:nvPr/>
        </p:nvSpPr>
        <p:spPr>
          <a:xfrm>
            <a:off x="3086100" y="422910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A3DA92-73DF-4CA4-B0C9-64A9C7E81A66}"/>
              </a:ext>
            </a:extLst>
          </p:cNvPr>
          <p:cNvSpPr>
            <a:spLocks noGrp="1"/>
          </p:cNvSpPr>
          <p:nvPr/>
        </p:nvSpPr>
        <p:spPr>
          <a:xfrm>
            <a:off x="762000" y="4562475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Multidisciplinary team · clinical + data governance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7861C42-A35E-4070-B5E6-6ACD9FB9E6EE}"/>
              </a:ext>
            </a:extLst>
          </p:cNvPr>
          <p:cNvSpPr>
            <a:spLocks noGrp="1"/>
          </p:cNvSpPr>
          <p:nvPr/>
        </p:nvSpPr>
        <p:spPr>
          <a:xfrm>
            <a:off x="609600" y="5133975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679649-9D59-490E-BA41-181C67D25AC2}"/>
              </a:ext>
            </a:extLst>
          </p:cNvPr>
          <p:cNvSpPr>
            <a:spLocks noGrp="1"/>
          </p:cNvSpPr>
          <p:nvPr/>
        </p:nvSpPr>
        <p:spPr>
          <a:xfrm>
            <a:off x="762000" y="5257800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PROCESS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B886F7D-EFC1-4E7F-970F-B15776157BE7}"/>
              </a:ext>
            </a:extLst>
          </p:cNvPr>
          <p:cNvSpPr>
            <a:spLocks noGrp="1"/>
          </p:cNvSpPr>
          <p:nvPr/>
        </p:nvSpPr>
        <p:spPr>
          <a:xfrm>
            <a:off x="3086100" y="5229225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241E1F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5AF2E5-A607-402A-889F-CCAAE065071A}"/>
              </a:ext>
            </a:extLst>
          </p:cNvPr>
          <p:cNvSpPr>
            <a:spLocks noGrp="1"/>
          </p:cNvSpPr>
          <p:nvPr/>
        </p:nvSpPr>
        <p:spPr>
          <a:xfrm>
            <a:off x="762000" y="5562600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Closed-loop AI learning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EED247-70BD-4323-8BA2-64659E928757}"/>
              </a:ext>
            </a:extLst>
          </p:cNvPr>
          <p:cNvSpPr>
            <a:spLocks noGrp="1"/>
          </p:cNvSpPr>
          <p:nvPr/>
        </p:nvSpPr>
        <p:spPr>
          <a:xfrm>
            <a:off x="4362450" y="1752600"/>
            <a:ext cx="3467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OFFERING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AE4EFAC-15A3-4D82-AABE-44664ECC08D2}"/>
              </a:ext>
            </a:extLst>
          </p:cNvPr>
          <p:cNvSpPr>
            <a:spLocks noGrp="1"/>
          </p:cNvSpPr>
          <p:nvPr/>
        </p:nvSpPr>
        <p:spPr>
          <a:xfrm>
            <a:off x="4362450" y="2133600"/>
            <a:ext cx="3467100" cy="1905000"/>
          </a:xfrm>
          <a:prstGeom prst="roundRect">
            <a:avLst>
              <a:gd name="adj" fmla="val 9000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5F6284-C981-4811-86FF-D737075A599B}"/>
              </a:ext>
            </a:extLst>
          </p:cNvPr>
          <p:cNvSpPr>
            <a:spLocks noGrp="1"/>
          </p:cNvSpPr>
          <p:nvPr/>
        </p:nvSpPr>
        <p:spPr>
          <a:xfrm>
            <a:off x="4514850" y="225742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PRODUCT PERFORMANCE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1D407297-0177-43A4-B676-F9CE713C040B}"/>
              </a:ext>
            </a:extLst>
          </p:cNvPr>
          <p:cNvSpPr>
            <a:spLocks noGrp="1"/>
          </p:cNvSpPr>
          <p:nvPr/>
        </p:nvSpPr>
        <p:spPr>
          <a:xfrm>
            <a:off x="6838950" y="222885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241E1F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DFB76E6-9C77-43D5-9F5B-16EB950FCCF4}"/>
              </a:ext>
            </a:extLst>
          </p:cNvPr>
          <p:cNvSpPr>
            <a:spLocks noGrp="1"/>
          </p:cNvSpPr>
          <p:nvPr/>
        </p:nvSpPr>
        <p:spPr>
          <a:xfrm>
            <a:off x="4514850" y="2562225"/>
            <a:ext cx="3162300" cy="1409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Adaptive nutrition · movement · recovery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78834D0-098F-4494-A249-60C1C3037A13}"/>
              </a:ext>
            </a:extLst>
          </p:cNvPr>
          <p:cNvSpPr>
            <a:spLocks noGrp="1"/>
          </p:cNvSpPr>
          <p:nvPr/>
        </p:nvSpPr>
        <p:spPr>
          <a:xfrm>
            <a:off x="4362450" y="4133850"/>
            <a:ext cx="3467100" cy="1905000"/>
          </a:xfrm>
          <a:prstGeom prst="roundRect">
            <a:avLst>
              <a:gd name="adj" fmla="val 9000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86BE103-7AD1-481D-8FAE-3A2586E66AE1}"/>
              </a:ext>
            </a:extLst>
          </p:cNvPr>
          <p:cNvSpPr>
            <a:spLocks noGrp="1"/>
          </p:cNvSpPr>
          <p:nvPr/>
        </p:nvSpPr>
        <p:spPr>
          <a:xfrm>
            <a:off x="4514850" y="425767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PRODUCT SYSTEM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25C8116-6C24-42C0-9E0C-555079A58B6F}"/>
              </a:ext>
            </a:extLst>
          </p:cNvPr>
          <p:cNvSpPr>
            <a:spLocks noGrp="1"/>
          </p:cNvSpPr>
          <p:nvPr/>
        </p:nvSpPr>
        <p:spPr>
          <a:xfrm>
            <a:off x="6838950" y="422910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241E1F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49218"/>
          </a:bodyPr>
          <a:lstStyle/>
          <a:p>
            <a:pPr algn="ctr"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PILOT → ROADMAP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A77CEB-EA24-46B5-8A0E-0A20A82905EB}"/>
              </a:ext>
            </a:extLst>
          </p:cNvPr>
          <p:cNvSpPr>
            <a:spLocks noGrp="1"/>
          </p:cNvSpPr>
          <p:nvPr/>
        </p:nvSpPr>
        <p:spPr>
          <a:xfrm>
            <a:off x="4514850" y="4562475"/>
            <a:ext cx="3162300" cy="1409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App · logs · scores · assistant · wearables · community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EF3680-F754-4CC4-BEDE-43F8CF709D9E}"/>
              </a:ext>
            </a:extLst>
          </p:cNvPr>
          <p:cNvSpPr>
            <a:spLocks noGrp="1"/>
          </p:cNvSpPr>
          <p:nvPr/>
        </p:nvSpPr>
        <p:spPr>
          <a:xfrm>
            <a:off x="8115300" y="1752600"/>
            <a:ext cx="3467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DB8F95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DB8F95"/>
                </a:solidFill>
                <a:latin typeface="Nimbus Sans"/>
                <a:ea typeface="Nimbus Sans"/>
                <a:cs typeface="Nimbus Sans"/>
              </a:rPr>
              <a:t>EXPERIENCE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52BAA622-027F-4A09-8EFE-48052E6DC646}"/>
              </a:ext>
            </a:extLst>
          </p:cNvPr>
          <p:cNvSpPr>
            <a:spLocks noGrp="1"/>
          </p:cNvSpPr>
          <p:nvPr/>
        </p:nvSpPr>
        <p:spPr>
          <a:xfrm>
            <a:off x="8115300" y="2133600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D7727C3-C788-4566-AE01-A3AEF90A62AE}"/>
              </a:ext>
            </a:extLst>
          </p:cNvPr>
          <p:cNvSpPr>
            <a:spLocks noGrp="1"/>
          </p:cNvSpPr>
          <p:nvPr/>
        </p:nvSpPr>
        <p:spPr>
          <a:xfrm>
            <a:off x="8267700" y="225742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rPr>
              <a:t>SERVICE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2075DEE-EC50-4923-AD36-AF4F41FDE95B}"/>
              </a:ext>
            </a:extLst>
          </p:cNvPr>
          <p:cNvSpPr>
            <a:spLocks noGrp="1"/>
          </p:cNvSpPr>
          <p:nvPr/>
        </p:nvSpPr>
        <p:spPr>
          <a:xfrm>
            <a:off x="10591800" y="222885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EF45AF5-6413-46A8-B22C-54DD451C1407}"/>
              </a:ext>
            </a:extLst>
          </p:cNvPr>
          <p:cNvSpPr>
            <a:spLocks noGrp="1"/>
          </p:cNvSpPr>
          <p:nvPr/>
        </p:nvSpPr>
        <p:spPr>
          <a:xfrm>
            <a:off x="8267700" y="2562225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Onboarding · explanations · reports · escalation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E10C9806-2C1C-498D-9E40-49F260A801B7}"/>
              </a:ext>
            </a:extLst>
          </p:cNvPr>
          <p:cNvSpPr>
            <a:spLocks noGrp="1"/>
          </p:cNvSpPr>
          <p:nvPr/>
        </p:nvSpPr>
        <p:spPr>
          <a:xfrm>
            <a:off x="8115300" y="3133725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762406-DB2F-4B83-9431-AF2A9E8C3A31}"/>
              </a:ext>
            </a:extLst>
          </p:cNvPr>
          <p:cNvSpPr>
            <a:spLocks noGrp="1"/>
          </p:cNvSpPr>
          <p:nvPr/>
        </p:nvSpPr>
        <p:spPr>
          <a:xfrm>
            <a:off x="8267700" y="3257550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rPr>
              <a:t>CHANNEL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9BCAB8BA-9F63-430D-BB0E-D5D223712240}"/>
              </a:ext>
            </a:extLst>
          </p:cNvPr>
          <p:cNvSpPr>
            <a:spLocks noGrp="1"/>
          </p:cNvSpPr>
          <p:nvPr/>
        </p:nvSpPr>
        <p:spPr>
          <a:xfrm>
            <a:off x="10591800" y="3228975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855D96A-131C-4C46-96F8-D833268DA1A6}"/>
              </a:ext>
            </a:extLst>
          </p:cNvPr>
          <p:cNvSpPr>
            <a:spLocks noGrp="1"/>
          </p:cNvSpPr>
          <p:nvPr/>
        </p:nvSpPr>
        <p:spPr>
          <a:xfrm>
            <a:off x="8267700" y="3562350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D2C · events · employers · clinics · universities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991FE9E-85C9-4BEE-B318-0A408B49F7F1}"/>
              </a:ext>
            </a:extLst>
          </p:cNvPr>
          <p:cNvSpPr>
            <a:spLocks noGrp="1"/>
          </p:cNvSpPr>
          <p:nvPr/>
        </p:nvSpPr>
        <p:spPr>
          <a:xfrm>
            <a:off x="8115300" y="4133850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D9903ED-AE87-4308-80A4-57ED920DD7B6}"/>
              </a:ext>
            </a:extLst>
          </p:cNvPr>
          <p:cNvSpPr>
            <a:spLocks noGrp="1"/>
          </p:cNvSpPr>
          <p:nvPr/>
        </p:nvSpPr>
        <p:spPr>
          <a:xfrm>
            <a:off x="8267700" y="4257675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DB8F95"/>
                </a:solidFill>
                <a:latin typeface="URW Gothic"/>
                <a:ea typeface="URW Gothic"/>
                <a:cs typeface="URW Gothic"/>
              </a:rPr>
              <a:t>BRAND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F506C211-5E84-493B-A41F-8F0733470C05}"/>
              </a:ext>
            </a:extLst>
          </p:cNvPr>
          <p:cNvSpPr>
            <a:spLocks noGrp="1"/>
          </p:cNvSpPr>
          <p:nvPr/>
        </p:nvSpPr>
        <p:spPr>
          <a:xfrm>
            <a:off x="10591800" y="4229100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LIVE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80D732E-4D38-4741-8620-64C376205D04}"/>
              </a:ext>
            </a:extLst>
          </p:cNvPr>
          <p:cNvSpPr>
            <a:spLocks noGrp="1"/>
          </p:cNvSpPr>
          <p:nvPr/>
        </p:nvSpPr>
        <p:spPr>
          <a:xfrm>
            <a:off x="8267700" y="4562475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Accessible · evidence-led · privacy-conscious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4093AF21-5495-40F0-B9D0-95CFA5B6B37C}"/>
              </a:ext>
            </a:extLst>
          </p:cNvPr>
          <p:cNvSpPr>
            <a:spLocks noGrp="1"/>
          </p:cNvSpPr>
          <p:nvPr/>
        </p:nvSpPr>
        <p:spPr>
          <a:xfrm>
            <a:off x="8115300" y="5133975"/>
            <a:ext cx="3467100" cy="904875"/>
          </a:xfrm>
          <a:prstGeom prst="roundRect">
            <a:avLst>
              <a:gd name="adj" fmla="val 18947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A7B3D90-B194-4FFD-AC94-3EDCCE32A7FE}"/>
              </a:ext>
            </a:extLst>
          </p:cNvPr>
          <p:cNvSpPr>
            <a:spLocks noGrp="1"/>
          </p:cNvSpPr>
          <p:nvPr/>
        </p:nvSpPr>
        <p:spPr>
          <a:xfrm>
            <a:off x="8267700" y="5257800"/>
            <a:ext cx="22669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27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CUSTOMER ENGAGEMENT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E8A0B8B-35F6-4427-96E8-A7895244AA3B}"/>
              </a:ext>
            </a:extLst>
          </p:cNvPr>
          <p:cNvSpPr>
            <a:spLocks noGrp="1"/>
          </p:cNvSpPr>
          <p:nvPr/>
        </p:nvSpPr>
        <p:spPr>
          <a:xfrm>
            <a:off x="10591800" y="5229225"/>
            <a:ext cx="857250" cy="266700"/>
          </a:xfrm>
          <a:prstGeom prst="roundRect">
            <a:avLst>
              <a:gd name="adj" fmla="val 50000"/>
            </a:avLst>
          </a:prstGeom>
          <a:solidFill>
            <a:srgbClr val="241E1F"/>
          </a:solidFill>
          <a:ln w="0">
            <a:noFill/>
            <a:prstDash val="solid"/>
          </a:ln>
        </p:spPr>
        <p:txBody>
          <a:bodyPr lIns="76200" tIns="19050" rIns="76200" bIns="19050" anchor="ctr">
            <a:normAutofit fontScale="94042"/>
          </a:bodyPr>
          <a:lstStyle/>
          <a:p>
            <a:pPr algn="ctr"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PILOT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1861613-45A2-4FB8-B3B9-9FEAA7697287}"/>
              </a:ext>
            </a:extLst>
          </p:cNvPr>
          <p:cNvSpPr>
            <a:spLocks noGrp="1"/>
          </p:cNvSpPr>
          <p:nvPr/>
        </p:nvSpPr>
        <p:spPr>
          <a:xfrm>
            <a:off x="8267700" y="5562600"/>
            <a:ext cx="31623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Daily feedback · Alignment + Stability · community</a:t>
            </a:r>
          </a:p>
        </p:txBody>
      </p:sp>
      <p:sp>
        <p:nvSpPr>
          <p:cNvPr id="48" name="Straight Connector 47">
            <a:extLst>
              <a:ext uri="{FF2B5EF4-FFF2-40B4-BE49-F238E27FC236}">
                <a16:creationId xmlns:a16="http://schemas.microsoft.com/office/drawing/2014/main" id="{D95EF811-45D3-474F-92EF-0D29C825E9F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9AD42E2-5D4E-43AC-8745-857B566AF50C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Core engine: Process · Product Performance · Product System · Customer Engagement.</a:t>
            </a:r>
          </a:p>
        </p:txBody>
      </p:sp>
    </p:spTree>
    <p:extLst>
      <p:ext uri="{BB962C8B-B14F-4D97-AF65-F5344CB8AC3E}">
        <p14:creationId xmlns:p14="http://schemas.microsoft.com/office/powerpoint/2010/main" val="134533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8CBC529-A384-4559-91B3-1F1103BFBD81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84B1A3-9AB0-40F9-93F9-FD662EEEABA9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889FA0-5F7E-40A0-AB28-2BA11ED2EBAE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1159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Configuration makes the learning system fundable and repeatable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3709F0-A178-40AF-9CC1-E9FCC84A73DA}"/>
              </a:ext>
            </a:extLst>
          </p:cNvPr>
          <p:cNvSpPr>
            <a:spLocks noGrp="1"/>
          </p:cNvSpPr>
          <p:nvPr/>
        </p:nvSpPr>
        <p:spPr>
          <a:xfrm>
            <a:off x="609600" y="1333500"/>
            <a:ext cx="876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8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The operating model is part of the innovation—not a wrapper around the app.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239F4-D7F2-4DF6-86F5-AA3A5EA72675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514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6654F"/>
                </a:solidFill>
                <a:latin typeface="URW Gothic"/>
                <a:ea typeface="URW Gothic"/>
                <a:cs typeface="URW Gothic"/>
              </a:defRPr>
            </a:pPr>
            <a:r>
              <a:rPr sz="2550" b="1">
                <a:solidFill>
                  <a:srgbClr val="E6654F"/>
                </a:solidFill>
                <a:latin typeface="URW Gothic"/>
                <a:ea typeface="URW Gothic"/>
                <a:cs typeface="URW Gothic"/>
              </a:rPr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E183A8-8A49-4533-A738-19E94B01060D}"/>
              </a:ext>
            </a:extLst>
          </p:cNvPr>
          <p:cNvSpPr>
            <a:spLocks noGrp="1"/>
          </p:cNvSpPr>
          <p:nvPr/>
        </p:nvSpPr>
        <p:spPr>
          <a:xfrm>
            <a:off x="1428750" y="200025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PROFIT MODEL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AAC26B-3610-47DC-9D7C-3CBF264BA936}"/>
              </a:ext>
            </a:extLst>
          </p:cNvPr>
          <p:cNvSpPr>
            <a:spLocks noGrp="1"/>
          </p:cNvSpPr>
          <p:nvPr/>
        </p:nvSpPr>
        <p:spPr>
          <a:xfrm>
            <a:off x="4095750" y="2000250"/>
            <a:ext cx="685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B2C subscriptions establish direct value; B2B and partner services create lower-CAC access and diversified revenue.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:a16="http://schemas.microsoft.com/office/drawing/2014/main" id="{566F800B-F8B7-4CB3-9B0A-D5ADD488472E}"/>
              </a:ext>
            </a:extLst>
          </p:cNvPr>
          <p:cNvSpPr>
            <a:spLocks noGrp="1"/>
          </p:cNvSpPr>
          <p:nvPr/>
        </p:nvSpPr>
        <p:spPr>
          <a:xfrm>
            <a:off x="1428750" y="2800350"/>
            <a:ext cx="95250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A9ADD3-4628-492D-B63D-02433383538E}"/>
              </a:ext>
            </a:extLst>
          </p:cNvPr>
          <p:cNvSpPr>
            <a:spLocks noGrp="1"/>
          </p:cNvSpPr>
          <p:nvPr/>
        </p:nvSpPr>
        <p:spPr>
          <a:xfrm>
            <a:off x="685800" y="3095625"/>
            <a:ext cx="514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2550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02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5E958A-ECD4-4BF0-8522-15F58F477088}"/>
              </a:ext>
            </a:extLst>
          </p:cNvPr>
          <p:cNvSpPr>
            <a:spLocks noGrp="1"/>
          </p:cNvSpPr>
          <p:nvPr/>
        </p:nvSpPr>
        <p:spPr>
          <a:xfrm>
            <a:off x="1428750" y="3000375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NETWORK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2F8B4-194C-4B66-8C20-7CC3B5A895C8}"/>
              </a:ext>
            </a:extLst>
          </p:cNvPr>
          <p:cNvSpPr>
            <a:spLocks noGrp="1"/>
          </p:cNvSpPr>
          <p:nvPr/>
        </p:nvSpPr>
        <p:spPr>
          <a:xfrm>
            <a:off x="4095750" y="3000375"/>
            <a:ext cx="685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Employers, clinics, universities, advisors and wearable ecosystems extend acquisition, evidence and service reach.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:a16="http://schemas.microsoft.com/office/drawing/2014/main" id="{F3637B53-0245-4207-8FBA-E7B1488F4F51}"/>
              </a:ext>
            </a:extLst>
          </p:cNvPr>
          <p:cNvSpPr>
            <a:spLocks noGrp="1"/>
          </p:cNvSpPr>
          <p:nvPr/>
        </p:nvSpPr>
        <p:spPr>
          <a:xfrm>
            <a:off x="1428750" y="3800475"/>
            <a:ext cx="95250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6E8B0A-62C2-47EB-B311-AAC5C8E37760}"/>
              </a:ext>
            </a:extLst>
          </p:cNvPr>
          <p:cNvSpPr>
            <a:spLocks noGrp="1"/>
          </p:cNvSpPr>
          <p:nvPr/>
        </p:nvSpPr>
        <p:spPr>
          <a:xfrm>
            <a:off x="685800" y="4095750"/>
            <a:ext cx="514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DB8F95"/>
                </a:solidFill>
                <a:latin typeface="URW Gothic"/>
                <a:ea typeface="URW Gothic"/>
                <a:cs typeface="URW Gothic"/>
              </a:defRPr>
            </a:pPr>
            <a:r>
              <a:rPr sz="2550" b="1">
                <a:solidFill>
                  <a:srgbClr val="DB8F95"/>
                </a:solidFill>
                <a:latin typeface="URW Gothic"/>
                <a:ea typeface="URW Gothic"/>
                <a:cs typeface="URW Gothic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B542BE-BB35-43FE-A324-3B330220890D}"/>
              </a:ext>
            </a:extLst>
          </p:cNvPr>
          <p:cNvSpPr>
            <a:spLocks noGrp="1"/>
          </p:cNvSpPr>
          <p:nvPr/>
        </p:nvSpPr>
        <p:spPr>
          <a:xfrm>
            <a:off x="1428750" y="4000500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STRUCTURE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8FD167-4AD0-4C05-A084-765AC8EDA530}"/>
              </a:ext>
            </a:extLst>
          </p:cNvPr>
          <p:cNvSpPr>
            <a:spLocks noGrp="1"/>
          </p:cNvSpPr>
          <p:nvPr/>
        </p:nvSpPr>
        <p:spPr>
          <a:xfrm>
            <a:off x="4095750" y="4000500"/>
            <a:ext cx="685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Product, nutrition, data and clinical governance are organised around safe personalisation and explainability.</a:t>
            </a:r>
          </a:p>
        </p:txBody>
      </p:sp>
      <p:sp>
        <p:nvSpPr>
          <p:cNvPr id="16" name="Straight Connector 15">
            <a:extLst>
              <a:ext uri="{FF2B5EF4-FFF2-40B4-BE49-F238E27FC236}">
                <a16:creationId xmlns:a16="http://schemas.microsoft.com/office/drawing/2014/main" id="{96D45590-A3F3-407A-AB25-25485DEC3BEC}"/>
              </a:ext>
            </a:extLst>
          </p:cNvPr>
          <p:cNvSpPr>
            <a:spLocks noGrp="1"/>
          </p:cNvSpPr>
          <p:nvPr/>
        </p:nvSpPr>
        <p:spPr>
          <a:xfrm>
            <a:off x="1428750" y="4800600"/>
            <a:ext cx="95250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E815C1-D735-4A2E-8BB8-60F2FF91DA56}"/>
              </a:ext>
            </a:extLst>
          </p:cNvPr>
          <p:cNvSpPr>
            <a:spLocks noGrp="1"/>
          </p:cNvSpPr>
          <p:nvPr/>
        </p:nvSpPr>
        <p:spPr>
          <a:xfrm>
            <a:off x="685800" y="5095875"/>
            <a:ext cx="514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55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04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0FBD86-5C5B-4B9B-A372-8671E6A5548A}"/>
              </a:ext>
            </a:extLst>
          </p:cNvPr>
          <p:cNvSpPr>
            <a:spLocks noGrp="1"/>
          </p:cNvSpPr>
          <p:nvPr/>
        </p:nvSpPr>
        <p:spPr>
          <a:xfrm>
            <a:off x="1428750" y="5000625"/>
            <a:ext cx="2381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87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PROCESS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7A1E47-F542-464D-86A6-984D7524D39C}"/>
              </a:ext>
            </a:extLst>
          </p:cNvPr>
          <p:cNvSpPr>
            <a:spLocks noGrp="1"/>
          </p:cNvSpPr>
          <p:nvPr/>
        </p:nvSpPr>
        <p:spPr>
          <a:xfrm>
            <a:off x="4095750" y="5000625"/>
            <a:ext cx="6858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Every recommendation becomes a measurable intervention-response event that can improve the next decision.</a:t>
            </a:r>
          </a:p>
        </p:txBody>
      </p:sp>
      <p:sp>
        <p:nvSpPr>
          <p:cNvPr id="20" name="Straight Connector 19">
            <a:extLst>
              <a:ext uri="{FF2B5EF4-FFF2-40B4-BE49-F238E27FC236}">
                <a16:creationId xmlns:a16="http://schemas.microsoft.com/office/drawing/2014/main" id="{AE2BC1C7-4AFF-4143-8609-9ABE6205C1E3}"/>
              </a:ext>
            </a:extLst>
          </p:cNvPr>
          <p:cNvSpPr>
            <a:spLocks noGrp="1"/>
          </p:cNvSpPr>
          <p:nvPr/>
        </p:nvSpPr>
        <p:spPr>
          <a:xfrm>
            <a:off x="1428750" y="5800725"/>
            <a:ext cx="95250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67A064A2-A7FA-49DE-8C07-37ED3103290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32D2B3-4CAC-47F5-B8B4-7D8334DDBC3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Stretch to all ten by designing governance and partnerships as product capabilities, not future accessories.</a:t>
            </a:r>
          </a:p>
        </p:txBody>
      </p:sp>
    </p:spTree>
    <p:extLst>
      <p:ext uri="{BB962C8B-B14F-4D97-AF65-F5344CB8AC3E}">
        <p14:creationId xmlns:p14="http://schemas.microsoft.com/office/powerpoint/2010/main" val="155570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1E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8FA3D28-561F-4CC6-87C4-3F81DFE8172E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7221A9-B378-4351-B76C-396B9E3E9288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49968"/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B33F5F-AA6A-4462-ADEF-8B71DEC89E34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The offering learns as one system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4A1BC8F-ED8A-4532-9F0A-98AB74C3772E}"/>
              </a:ext>
            </a:extLst>
          </p:cNvPr>
          <p:cNvSpPr>
            <a:spLocks noGrp="1"/>
          </p:cNvSpPr>
          <p:nvPr/>
        </p:nvSpPr>
        <p:spPr>
          <a:xfrm>
            <a:off x="9715500" y="0"/>
            <a:ext cx="2286000" cy="2286000"/>
          </a:xfrm>
          <a:prstGeom prst="ellipse">
            <a:avLst/>
          </a:prstGeom>
          <a:noFill/>
          <a:ln w="381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4320935-6F2C-4354-AA23-D129DF9C61BF}"/>
              </a:ext>
            </a:extLst>
          </p:cNvPr>
          <p:cNvSpPr>
            <a:spLocks noGrp="1"/>
          </p:cNvSpPr>
          <p:nvPr/>
        </p:nvSpPr>
        <p:spPr>
          <a:xfrm>
            <a:off x="10191750" y="285750"/>
            <a:ext cx="1714500" cy="1714500"/>
          </a:xfrm>
          <a:prstGeom prst="ellipse">
            <a:avLst/>
          </a:prstGeom>
          <a:noFill/>
          <a:ln w="38100">
            <a:solidFill>
              <a:srgbClr val="E49968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3BA99B2-6313-4DA3-9827-D9E7F7E659BD}"/>
              </a:ext>
            </a:extLst>
          </p:cNvPr>
          <p:cNvSpPr>
            <a:spLocks noGrp="1"/>
          </p:cNvSpPr>
          <p:nvPr/>
        </p:nvSpPr>
        <p:spPr>
          <a:xfrm>
            <a:off x="10572750" y="571500"/>
            <a:ext cx="1143000" cy="1143000"/>
          </a:xfrm>
          <a:prstGeom prst="ellipse">
            <a:avLst/>
          </a:prstGeom>
          <a:noFill/>
          <a:ln w="38100">
            <a:solidFill>
              <a:srgbClr val="EAC4BA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077AA3-3711-4553-98FE-F253DF341E57}"/>
              </a:ext>
            </a:extLst>
          </p:cNvPr>
          <p:cNvSpPr>
            <a:spLocks noGrp="1"/>
          </p:cNvSpPr>
          <p:nvPr/>
        </p:nvSpPr>
        <p:spPr>
          <a:xfrm>
            <a:off x="647700" y="1752600"/>
            <a:ext cx="4953000" cy="3714750"/>
          </a:xfrm>
          <a:prstGeom prst="roundRect">
            <a:avLst>
              <a:gd name="adj" fmla="val 7179"/>
            </a:avLst>
          </a:prstGeom>
          <a:solidFill>
            <a:srgbClr val="F4F1ED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A6D8D02-C3EB-451E-90CD-78E8A394421B}"/>
              </a:ext>
            </a:extLst>
          </p:cNvPr>
          <p:cNvSpPr>
            <a:spLocks noGrp="1"/>
          </p:cNvSpPr>
          <p:nvPr/>
        </p:nvSpPr>
        <p:spPr>
          <a:xfrm>
            <a:off x="6591300" y="1752600"/>
            <a:ext cx="4953000" cy="3714750"/>
          </a:xfrm>
          <a:prstGeom prst="roundRect">
            <a:avLst>
              <a:gd name="adj" fmla="val 7179"/>
            </a:avLst>
          </a:prstGeom>
          <a:solidFill>
            <a:srgbClr val="E6654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C5443B-D60C-447D-91C2-B4EF86823E96}"/>
              </a:ext>
            </a:extLst>
          </p:cNvPr>
          <p:cNvSpPr>
            <a:spLocks noGrp="1"/>
          </p:cNvSpPr>
          <p:nvPr/>
        </p:nvSpPr>
        <p:spPr>
          <a:xfrm>
            <a:off x="952500" y="2114550"/>
            <a:ext cx="4000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33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3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PRODUCT</a:t>
            </a:r>
          </a:p>
          <a:p>
            <a:pPr algn="l">
              <a:lnSpc>
                <a:spcPct val="90000"/>
              </a:lnSpc>
              <a:buNone/>
              <a:defRPr sz="33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3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PERFORMANCE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A01332-BD1A-4616-B21C-83CEF6F49843}"/>
              </a:ext>
            </a:extLst>
          </p:cNvPr>
          <p:cNvSpPr>
            <a:spLocks noGrp="1"/>
          </p:cNvSpPr>
          <p:nvPr/>
        </p:nvSpPr>
        <p:spPr>
          <a:xfrm>
            <a:off x="952500" y="3371850"/>
            <a:ext cx="40005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875" b="0">
                <a:solidFill>
                  <a:srgbClr val="654731"/>
                </a:solidFill>
                <a:latin typeface="Nimbus Sans"/>
                <a:ea typeface="Nimbus Sans"/>
                <a:cs typeface="Nimbus Sans"/>
              </a:defRPr>
            </a:pPr>
            <a:r>
              <a:rPr sz="1875" b="0">
                <a:solidFill>
                  <a:srgbClr val="654731"/>
                </a:solidFill>
                <a:latin typeface="Nimbus Sans"/>
                <a:ea typeface="Nimbus Sans"/>
                <a:cs typeface="Nimbus Sans"/>
              </a:rPr>
              <a:t>Adaptive nutrition, movement and recovery guidance based on personal response—not just phase.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F80362-A920-4CFB-BA54-743AF6D92C43}"/>
              </a:ext>
            </a:extLst>
          </p:cNvPr>
          <p:cNvSpPr>
            <a:spLocks noGrp="1"/>
          </p:cNvSpPr>
          <p:nvPr/>
        </p:nvSpPr>
        <p:spPr>
          <a:xfrm>
            <a:off x="6896100" y="2114550"/>
            <a:ext cx="4000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PRODUCT</a:t>
            </a:r>
          </a:p>
          <a:p>
            <a:pPr algn="l">
              <a:lnSpc>
                <a:spcPct val="90000"/>
              </a:lnSpc>
              <a:buNone/>
              <a:def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30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FA2EBF-950B-41BF-9146-008F67099929}"/>
              </a:ext>
            </a:extLst>
          </p:cNvPr>
          <p:cNvSpPr>
            <a:spLocks noGrp="1"/>
          </p:cNvSpPr>
          <p:nvPr/>
        </p:nvSpPr>
        <p:spPr>
          <a:xfrm>
            <a:off x="6896100" y="3371850"/>
            <a:ext cx="40005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875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875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App + NutriLog + MovementLog + scores + assistant + community + wearable and partner pathways.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6B45D03-7C65-4078-B99F-3FB406C5D4EF}"/>
              </a:ext>
            </a:extLst>
          </p:cNvPr>
          <p:cNvSpPr>
            <a:spLocks noGrp="1"/>
          </p:cNvSpPr>
          <p:nvPr/>
        </p:nvSpPr>
        <p:spPr>
          <a:xfrm>
            <a:off x="5200650" y="2952750"/>
            <a:ext cx="1790700" cy="1790700"/>
          </a:xfrm>
          <a:prstGeom prst="ellipse">
            <a:avLst/>
          </a:prstGeom>
          <a:solidFill>
            <a:srgbClr val="E49968"/>
          </a:solidFill>
          <a:ln w="76200">
            <a:solidFill>
              <a:srgbClr val="241E1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5D0642-3A18-4BAE-B278-72B28828EC43}"/>
              </a:ext>
            </a:extLst>
          </p:cNvPr>
          <p:cNvSpPr>
            <a:spLocks noGrp="1"/>
          </p:cNvSpPr>
          <p:nvPr/>
        </p:nvSpPr>
        <p:spPr>
          <a:xfrm>
            <a:off x="5410200" y="3257550"/>
            <a:ext cx="13716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86000"/>
              </a:lnSpc>
              <a:buNone/>
              <a:def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ONE</a:t>
            </a:r>
          </a:p>
          <a:p>
            <a:pPr algn="ctr">
              <a:lnSpc>
                <a:spcPct val="86000"/>
              </a:lnSpc>
              <a:buNone/>
              <a:def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LEARNING</a:t>
            </a:r>
          </a:p>
          <a:p>
            <a:pPr algn="ctr">
              <a:lnSpc>
                <a:spcPct val="86000"/>
              </a:lnSpc>
              <a:buNone/>
              <a:def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20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LAYER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:a16="http://schemas.microsoft.com/office/drawing/2014/main" id="{446B8B97-F08F-4395-AD7E-5BD5F21ADC92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FFFFFF">
                <a:alpha val="33333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3CE2A-852F-4806-BE15-9BBA2BFD69A1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FFFFFF">
                    <a:alpha val="73333"/>
                  </a:srgbClr>
                </a:solidFill>
                <a:latin typeface="Nimbus Sans"/>
                <a:ea typeface="Nimbus Sans"/>
                <a:cs typeface="Nimbus Sans"/>
              </a:rPr>
              <a:t>The differentiation is how components learn together—not the existence of each component.</a:t>
            </a:r>
          </a:p>
        </p:txBody>
      </p:sp>
    </p:spTree>
    <p:extLst>
      <p:ext uri="{BB962C8B-B14F-4D97-AF65-F5344CB8AC3E}">
        <p14:creationId xmlns:p14="http://schemas.microsoft.com/office/powerpoint/2010/main" val="105517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26FD1CA-808A-4A0C-BA1F-2A13E92BDAD4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8DE2D3-CB83-4891-AA9B-E10AE9ECA114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7E088C-E821-424C-88E3-440BA58A937C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5970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Experience converts personalisation into trust and habit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1CFA435-6D24-4522-BD01-4FFB0F4C8ACC}"/>
              </a:ext>
            </a:extLst>
          </p:cNvPr>
          <p:cNvSpPr>
            <a:spLocks noGrp="1"/>
          </p:cNvSpPr>
          <p:nvPr/>
        </p:nvSpPr>
        <p:spPr>
          <a:xfrm>
            <a:off x="4819650" y="2571750"/>
            <a:ext cx="2552700" cy="2552700"/>
          </a:xfrm>
          <a:prstGeom prst="ellipse">
            <a:avLst/>
          </a:prstGeom>
          <a:solidFill>
            <a:srgbClr val="241E1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1E1C0D-3339-4E06-A759-2963D589506E}"/>
              </a:ext>
            </a:extLst>
          </p:cNvPr>
          <p:cNvSpPr>
            <a:spLocks noGrp="1"/>
          </p:cNvSpPr>
          <p:nvPr/>
        </p:nvSpPr>
        <p:spPr>
          <a:xfrm>
            <a:off x="5219700" y="3105150"/>
            <a:ext cx="175260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82000"/>
              </a:lnSpc>
              <a:buNone/>
              <a:def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TRUST</a:t>
            </a:r>
          </a:p>
          <a:p>
            <a:pPr algn="ctr">
              <a:lnSpc>
                <a:spcPct val="82000"/>
              </a:lnSpc>
              <a:buNone/>
              <a:def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+</a:t>
            </a:r>
          </a:p>
          <a:p>
            <a:pPr algn="ctr">
              <a:lnSpc>
                <a:spcPct val="82000"/>
              </a:lnSpc>
              <a:buNone/>
              <a:def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3150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HABIT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2263729-D3FC-4682-9042-B3BFFAC63336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3238500" cy="1428750"/>
          </a:xfrm>
          <a:prstGeom prst="roundRect">
            <a:avLst>
              <a:gd name="adj" fmla="val 16000"/>
            </a:avLst>
          </a:prstGeom>
          <a:solidFill>
            <a:srgbClr val="EAC4BA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DD0B7-C241-4E1C-944E-400265CF180F}"/>
              </a:ext>
            </a:extLst>
          </p:cNvPr>
          <p:cNvSpPr>
            <a:spLocks noGrp="1"/>
          </p:cNvSpPr>
          <p:nvPr/>
        </p:nvSpPr>
        <p:spPr>
          <a:xfrm>
            <a:off x="895350" y="2000250"/>
            <a:ext cx="2819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SERVICE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1E4E95-FA8D-4A18-809B-FBF08D61C6C0}"/>
              </a:ext>
            </a:extLst>
          </p:cNvPr>
          <p:cNvSpPr>
            <a:spLocks noGrp="1"/>
          </p:cNvSpPr>
          <p:nvPr/>
        </p:nvSpPr>
        <p:spPr>
          <a:xfrm>
            <a:off x="895350" y="2400300"/>
            <a:ext cx="2819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9532"/>
          </a:bodyPr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Guided onboarding, explanations, reports and safe escalation.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B41E3E9-F886-4614-A19C-C2E58095E230}"/>
              </a:ext>
            </a:extLst>
          </p:cNvPr>
          <p:cNvSpPr>
            <a:spLocks noGrp="1"/>
          </p:cNvSpPr>
          <p:nvPr/>
        </p:nvSpPr>
        <p:spPr>
          <a:xfrm>
            <a:off x="8267700" y="1809750"/>
            <a:ext cx="3238500" cy="1428750"/>
          </a:xfrm>
          <a:prstGeom prst="roundRect">
            <a:avLst>
              <a:gd name="adj" fmla="val 16000"/>
            </a:avLst>
          </a:prstGeom>
          <a:solidFill>
            <a:srgbClr val="E49968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B0B502-0B5E-4991-9AD3-9042C792BA38}"/>
              </a:ext>
            </a:extLst>
          </p:cNvPr>
          <p:cNvSpPr>
            <a:spLocks noGrp="1"/>
          </p:cNvSpPr>
          <p:nvPr/>
        </p:nvSpPr>
        <p:spPr>
          <a:xfrm>
            <a:off x="8477250" y="2000250"/>
            <a:ext cx="2819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CHANNEL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79042B-3A74-4AFC-A714-E76E5AF83EBA}"/>
              </a:ext>
            </a:extLst>
          </p:cNvPr>
          <p:cNvSpPr>
            <a:spLocks noGrp="1"/>
          </p:cNvSpPr>
          <p:nvPr/>
        </p:nvSpPr>
        <p:spPr>
          <a:xfrm>
            <a:off x="8477250" y="2400300"/>
            <a:ext cx="2819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D2C, events, employers, clinics and universities.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DAFC4A3-D563-4724-9ED2-F3493A372300}"/>
              </a:ext>
            </a:extLst>
          </p:cNvPr>
          <p:cNvSpPr>
            <a:spLocks noGrp="1"/>
          </p:cNvSpPr>
          <p:nvPr/>
        </p:nvSpPr>
        <p:spPr>
          <a:xfrm>
            <a:off x="685800" y="4476750"/>
            <a:ext cx="3238500" cy="1428750"/>
          </a:xfrm>
          <a:prstGeom prst="roundRect">
            <a:avLst>
              <a:gd name="adj" fmla="val 16000"/>
            </a:avLst>
          </a:prstGeom>
          <a:solidFill>
            <a:srgbClr val="F4F1ED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64B77E-C760-45FF-AD03-412253F0154A}"/>
              </a:ext>
            </a:extLst>
          </p:cNvPr>
          <p:cNvSpPr>
            <a:spLocks noGrp="1"/>
          </p:cNvSpPr>
          <p:nvPr/>
        </p:nvSpPr>
        <p:spPr>
          <a:xfrm>
            <a:off x="895350" y="4667250"/>
            <a:ext cx="2819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BRAND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276183-7304-4999-8D4D-D10CB6E86981}"/>
              </a:ext>
            </a:extLst>
          </p:cNvPr>
          <p:cNvSpPr>
            <a:spLocks noGrp="1"/>
          </p:cNvSpPr>
          <p:nvPr/>
        </p:nvSpPr>
        <p:spPr>
          <a:xfrm>
            <a:off x="895350" y="5067300"/>
            <a:ext cx="2819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Accessible, evidence-led and privacy-conscious wellbeing.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A061F51-3DCE-4FC6-81A9-D9C6AF243B4A}"/>
              </a:ext>
            </a:extLst>
          </p:cNvPr>
          <p:cNvSpPr>
            <a:spLocks noGrp="1"/>
          </p:cNvSpPr>
          <p:nvPr/>
        </p:nvSpPr>
        <p:spPr>
          <a:xfrm>
            <a:off x="8267700" y="4476750"/>
            <a:ext cx="3238500" cy="1428750"/>
          </a:xfrm>
          <a:prstGeom prst="roundRect">
            <a:avLst>
              <a:gd name="adj" fmla="val 16000"/>
            </a:avLst>
          </a:prstGeom>
          <a:solidFill>
            <a:srgbClr val="E6654F"/>
          </a:solidFill>
          <a:ln w="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9B932D-C5D0-43DD-B20B-6185B296080C}"/>
              </a:ext>
            </a:extLst>
          </p:cNvPr>
          <p:cNvSpPr>
            <a:spLocks noGrp="1"/>
          </p:cNvSpPr>
          <p:nvPr/>
        </p:nvSpPr>
        <p:spPr>
          <a:xfrm>
            <a:off x="8477250" y="4667250"/>
            <a:ext cx="2819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CUSTOMER ENGAGEMENT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23164A-E9B8-48B5-A87F-94FC99955B14}"/>
              </a:ext>
            </a:extLst>
          </p:cNvPr>
          <p:cNvSpPr>
            <a:spLocks noGrp="1"/>
          </p:cNvSpPr>
          <p:nvPr/>
        </p:nvSpPr>
        <p:spPr>
          <a:xfrm>
            <a:off x="8477250" y="5067300"/>
            <a:ext cx="28194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4444"/>
          </a:bodyPr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Daily feedback, progress, Alignment and Stability scores, community.</a:t>
            </a:r>
          </a:p>
        </p:txBody>
      </p:sp>
      <p:cxnSp>
        <p:nvCxnSpPr>
          <p:cNvPr id="41" name="Straight Arrow Connector 40"/>
          <p:cNvCxnSpPr>
            <a:stCxn id="6" idx="2"/>
            <a:endCxn id="4" idx="0"/>
          </p:cNvCxnSpPr>
          <p:nvPr/>
        </p:nvCxnSpPr>
        <p:spPr>
          <a:xfrm flipV="1">
            <a:off x="2305050" y="2571750"/>
            <a:ext cx="3790950" cy="666750"/>
          </a:xfrm>
          <a:prstGeom prst="straightConnector1">
            <a:avLst/>
          </a:prstGeom>
          <a:ln w="19050">
            <a:solidFill>
              <a:srgbClr val="E49968"/>
            </a:solidFill>
            <a:prstDash val="solid"/>
          </a:ln>
        </p:spPr>
      </p:cxnSp>
      <p:cxnSp>
        <p:nvCxnSpPr>
          <p:cNvPr id="42" name="Straight Arrow Connector 41"/>
          <p:cNvCxnSpPr>
            <a:stCxn id="9" idx="2"/>
            <a:endCxn id="4" idx="0"/>
          </p:cNvCxnSpPr>
          <p:nvPr/>
        </p:nvCxnSpPr>
        <p:spPr>
          <a:xfrm flipH="1" flipV="1">
            <a:off x="6096000" y="2571750"/>
            <a:ext cx="3790950" cy="666750"/>
          </a:xfrm>
          <a:prstGeom prst="straightConnector1">
            <a:avLst/>
          </a:prstGeom>
          <a:ln w="19050">
            <a:solidFill>
              <a:srgbClr val="E49968"/>
            </a:solidFill>
            <a:prstDash val="solid"/>
          </a:ln>
        </p:spPr>
      </p:cxnSp>
      <p:cxnSp>
        <p:nvCxnSpPr>
          <p:cNvPr id="43" name="Straight Arrow Connector 42"/>
          <p:cNvCxnSpPr>
            <a:stCxn id="12" idx="0"/>
            <a:endCxn id="4" idx="4"/>
          </p:cNvCxnSpPr>
          <p:nvPr/>
        </p:nvCxnSpPr>
        <p:spPr>
          <a:xfrm>
            <a:off x="2305050" y="4476750"/>
            <a:ext cx="3790950" cy="647700"/>
          </a:xfrm>
          <a:prstGeom prst="straightConnector1">
            <a:avLst/>
          </a:prstGeom>
          <a:ln w="19050">
            <a:solidFill>
              <a:srgbClr val="E49968"/>
            </a:solidFill>
            <a:prstDash val="solid"/>
          </a:ln>
        </p:spPr>
      </p:cxnSp>
      <p:cxnSp>
        <p:nvCxnSpPr>
          <p:cNvPr id="44" name="Straight Arrow Connector 43"/>
          <p:cNvCxnSpPr>
            <a:stCxn id="15" idx="0"/>
            <a:endCxn id="4" idx="4"/>
          </p:cNvCxnSpPr>
          <p:nvPr/>
        </p:nvCxnSpPr>
        <p:spPr>
          <a:xfrm flipH="1">
            <a:off x="6096000" y="4476750"/>
            <a:ext cx="3790950" cy="647700"/>
          </a:xfrm>
          <a:prstGeom prst="straightConnector1">
            <a:avLst/>
          </a:prstGeom>
          <a:ln w="19050">
            <a:solidFill>
              <a:srgbClr val="E6654F"/>
            </a:solidFill>
            <a:prstDash val="solid"/>
          </a:ln>
        </p:spPr>
      </p:cxnSp>
      <p:sp>
        <p:nvSpPr>
          <p:cNvPr id="22" name="Straight Connector 21">
            <a:extLst>
              <a:ext uri="{FF2B5EF4-FFF2-40B4-BE49-F238E27FC236}">
                <a16:creationId xmlns:a16="http://schemas.microsoft.com/office/drawing/2014/main" id="{7F3FB558-6877-4A88-95A7-73B1C2315D8D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1C3C7F-E0E3-46D2-BC9F-B620211FCDE7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The experience layer turns the model’s intelligence into understandable, voluntary action.</a:t>
            </a:r>
          </a:p>
        </p:txBody>
      </p:sp>
    </p:spTree>
    <p:extLst>
      <p:ext uri="{BB962C8B-B14F-4D97-AF65-F5344CB8AC3E}">
        <p14:creationId xmlns:p14="http://schemas.microsoft.com/office/powerpoint/2010/main" val="879104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D597918-92EB-48DD-9A49-DEFE1FDED40D}"/>
              </a:ext>
            </a:extLst>
          </p:cNvPr>
          <p:cNvSpPr>
            <a:spLocks noGrp="1"/>
          </p:cNvSpPr>
          <p:nvPr/>
        </p:nvSpPr>
        <p:spPr>
          <a:xfrm>
            <a:off x="609600" y="304800"/>
            <a:ext cx="4095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NUTRISYNC  /  INNOVATION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2C28AC-3D27-4E66-8E5E-38E5D3D471D4}"/>
              </a:ext>
            </a:extLst>
          </p:cNvPr>
          <p:cNvSpPr>
            <a:spLocks noGrp="1"/>
          </p:cNvSpPr>
          <p:nvPr/>
        </p:nvSpPr>
        <p:spPr>
          <a:xfrm>
            <a:off x="11239500" y="304800"/>
            <a:ext cx="342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E6654F"/>
                </a:solidFill>
                <a:latin typeface="Nimbus Sans"/>
                <a:ea typeface="Nimbus Sans"/>
                <a:cs typeface="Nimbus Sans"/>
              </a:rPr>
              <a:t>09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A37AD9-C6DD-4636-B3ED-7728ABF7A545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477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3601"/>
          </a:bodyPr>
          <a:lstStyle/>
          <a:p>
            <a:pPr algn="l">
              <a:lnSpc>
                <a:spcPct val="92000"/>
              </a:lnSpc>
              <a:buNone/>
              <a:def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36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The moat is intervention-response evidence—not raw cycle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E6F4DF-228E-46E4-80BB-483AE5552D2E}"/>
              </a:ext>
            </a:extLst>
          </p:cNvPr>
          <p:cNvSpPr>
            <a:spLocks noGrp="1"/>
          </p:cNvSpPr>
          <p:nvPr/>
        </p:nvSpPr>
        <p:spPr>
          <a:xfrm>
            <a:off x="609600" y="1352550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415"/>
          </a:bodyPr>
          <a:lstStyle/>
          <a:p>
            <a:pPr algn="l">
              <a:lnSpc>
                <a:spcPct val="100000"/>
              </a:lnSpc>
              <a:buNone/>
              <a:defRPr sz="1800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1800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Each loop can improve product value, retention, network leverage and unit economics together.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93901E6-1C10-4B06-9B4A-EB474A3010B7}"/>
              </a:ext>
            </a:extLst>
          </p:cNvPr>
          <p:cNvSpPr>
            <a:spLocks noGrp="1"/>
          </p:cNvSpPr>
          <p:nvPr/>
        </p:nvSpPr>
        <p:spPr>
          <a:xfrm>
            <a:off x="647700" y="2381250"/>
            <a:ext cx="1809750" cy="1809750"/>
          </a:xfrm>
          <a:prstGeom prst="roundRect">
            <a:avLst>
              <a:gd name="adj" fmla="val 50000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997376-3406-4507-A334-0D7FF8560428}"/>
              </a:ext>
            </a:extLst>
          </p:cNvPr>
          <p:cNvSpPr>
            <a:spLocks noGrp="1"/>
          </p:cNvSpPr>
          <p:nvPr/>
        </p:nvSpPr>
        <p:spPr>
          <a:xfrm>
            <a:off x="885825" y="272415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ENGAGE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D97E14-B6B0-4F30-80D4-52E743B00443}"/>
              </a:ext>
            </a:extLst>
          </p:cNvPr>
          <p:cNvSpPr>
            <a:spLocks noGrp="1"/>
          </p:cNvSpPr>
          <p:nvPr/>
        </p:nvSpPr>
        <p:spPr>
          <a:xfrm>
            <a:off x="885825" y="3181350"/>
            <a:ext cx="1333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Daily action</a:t>
            </a:r>
          </a:p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and reflection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5E5D78-AB28-496C-85B8-F6FCF98BCDDE}"/>
              </a:ext>
            </a:extLst>
          </p:cNvPr>
          <p:cNvSpPr>
            <a:spLocks noGrp="1"/>
          </p:cNvSpPr>
          <p:nvPr/>
        </p:nvSpPr>
        <p:spPr>
          <a:xfrm>
            <a:off x="2857500" y="2381250"/>
            <a:ext cx="1809750" cy="1809750"/>
          </a:xfrm>
          <a:prstGeom prst="roundRect">
            <a:avLst>
              <a:gd name="adj" fmla="val 50000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658EED-8C4B-4401-BC9B-7A7A39CB6566}"/>
              </a:ext>
            </a:extLst>
          </p:cNvPr>
          <p:cNvSpPr>
            <a:spLocks noGrp="1"/>
          </p:cNvSpPr>
          <p:nvPr/>
        </p:nvSpPr>
        <p:spPr>
          <a:xfrm>
            <a:off x="3095625" y="272415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OBSERVE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610860-37E0-47E8-B27A-AD5AB16A129C}"/>
              </a:ext>
            </a:extLst>
          </p:cNvPr>
          <p:cNvSpPr>
            <a:spLocks noGrp="1"/>
          </p:cNvSpPr>
          <p:nvPr/>
        </p:nvSpPr>
        <p:spPr>
          <a:xfrm>
            <a:off x="3095625" y="3181350"/>
            <a:ext cx="1333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Adherence +</a:t>
            </a:r>
          </a:p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response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7108CF2-D5BE-4EB7-B623-FCAAA7506C97}"/>
              </a:ext>
            </a:extLst>
          </p:cNvPr>
          <p:cNvSpPr>
            <a:spLocks noGrp="1"/>
          </p:cNvSpPr>
          <p:nvPr/>
        </p:nvSpPr>
        <p:spPr>
          <a:xfrm>
            <a:off x="5067300" y="2381250"/>
            <a:ext cx="1809750" cy="1809750"/>
          </a:xfrm>
          <a:prstGeom prst="roundRect">
            <a:avLst>
              <a:gd name="adj" fmla="val 50000"/>
            </a:avLst>
          </a:prstGeom>
          <a:solidFill>
            <a:srgbClr val="E6654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591F10-2331-40A4-9FBF-9BFDF4FCF969}"/>
              </a:ext>
            </a:extLst>
          </p:cNvPr>
          <p:cNvSpPr>
            <a:spLocks noGrp="1"/>
          </p:cNvSpPr>
          <p:nvPr/>
        </p:nvSpPr>
        <p:spPr>
          <a:xfrm>
            <a:off x="5305425" y="272415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FCFAF7"/>
                </a:solidFill>
                <a:latin typeface="URW Gothic"/>
                <a:ea typeface="URW Gothic"/>
                <a:cs typeface="URW Gothic"/>
              </a:rPr>
              <a:t>LEARN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3C542-67DB-4453-AD01-C9832A87EE91}"/>
              </a:ext>
            </a:extLst>
          </p:cNvPr>
          <p:cNvSpPr>
            <a:spLocks noGrp="1"/>
          </p:cNvSpPr>
          <p:nvPr/>
        </p:nvSpPr>
        <p:spPr>
          <a:xfrm>
            <a:off x="5305425" y="3181350"/>
            <a:ext cx="1333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Individual</a:t>
            </a:r>
          </a:p>
          <a:p>
            <a:pPr algn="ctr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calibration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C864699-8D71-4BA0-B9D2-54A4D335F2A5}"/>
              </a:ext>
            </a:extLst>
          </p:cNvPr>
          <p:cNvSpPr>
            <a:spLocks noGrp="1"/>
          </p:cNvSpPr>
          <p:nvPr/>
        </p:nvSpPr>
        <p:spPr>
          <a:xfrm>
            <a:off x="7277100" y="2381250"/>
            <a:ext cx="1809750" cy="1809750"/>
          </a:xfrm>
          <a:prstGeom prst="roundRect">
            <a:avLst>
              <a:gd name="adj" fmla="val 50000"/>
            </a:avLst>
          </a:prstGeom>
          <a:solidFill>
            <a:srgbClr val="FCFAF7"/>
          </a:solidFill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FB8792-1FF1-4583-BD4A-EF87ED5C9FE1}"/>
              </a:ext>
            </a:extLst>
          </p:cNvPr>
          <p:cNvSpPr>
            <a:spLocks noGrp="1"/>
          </p:cNvSpPr>
          <p:nvPr/>
        </p:nvSpPr>
        <p:spPr>
          <a:xfrm>
            <a:off x="7515225" y="272415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BC4D35"/>
                </a:solidFill>
                <a:latin typeface="URW Gothic"/>
                <a:ea typeface="URW Gothic"/>
                <a:cs typeface="URW Gothic"/>
              </a:rPr>
              <a:t>IMPROVE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57D16B-968E-48A4-B42E-0F9D4ABCAF10}"/>
              </a:ext>
            </a:extLst>
          </p:cNvPr>
          <p:cNvSpPr>
            <a:spLocks noGrp="1"/>
          </p:cNvSpPr>
          <p:nvPr/>
        </p:nvSpPr>
        <p:spPr>
          <a:xfrm>
            <a:off x="7515225" y="3181350"/>
            <a:ext cx="1333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More relevant</a:t>
            </a:r>
          </a:p>
          <a:p>
            <a:pPr algn="ctr">
              <a:lnSpc>
                <a:spcPct val="100000"/>
              </a:lnSpc>
              <a:buNone/>
              <a:def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241E1F"/>
                </a:solidFill>
                <a:latin typeface="Nimbus Sans"/>
                <a:ea typeface="Nimbus Sans"/>
                <a:cs typeface="Nimbus Sans"/>
              </a:rPr>
              <a:t>guidance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4D34744-50B9-4D86-B216-4473CA2544A5}"/>
              </a:ext>
            </a:extLst>
          </p:cNvPr>
          <p:cNvSpPr>
            <a:spLocks noGrp="1"/>
          </p:cNvSpPr>
          <p:nvPr/>
        </p:nvSpPr>
        <p:spPr>
          <a:xfrm>
            <a:off x="9486900" y="2381250"/>
            <a:ext cx="1809750" cy="1809750"/>
          </a:xfrm>
          <a:prstGeom prst="roundRect">
            <a:avLst>
              <a:gd name="adj" fmla="val 50000"/>
            </a:avLst>
          </a:prstGeom>
          <a:solidFill>
            <a:srgbClr val="241E1F"/>
          </a:solidFill>
          <a:ln w="9525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98F23E-B19F-41A3-BE63-B70B3D9D6130}"/>
              </a:ext>
            </a:extLst>
          </p:cNvPr>
          <p:cNvSpPr>
            <a:spLocks noGrp="1"/>
          </p:cNvSpPr>
          <p:nvPr/>
        </p:nvSpPr>
        <p:spPr>
          <a:xfrm>
            <a:off x="9725025" y="272415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E49968"/>
                </a:solidFill>
                <a:latin typeface="URW Gothic"/>
                <a:ea typeface="URW Gothic"/>
                <a:cs typeface="URW Gothic"/>
              </a:defRPr>
            </a:pPr>
            <a:r>
              <a:rPr sz="1425" b="1">
                <a:solidFill>
                  <a:srgbClr val="E49968"/>
                </a:solidFill>
                <a:latin typeface="URW Gothic"/>
                <a:ea typeface="URW Gothic"/>
                <a:cs typeface="URW Gothic"/>
              </a:rPr>
              <a:t>SCALE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B3DF34-7AB8-44C6-815E-C8D063926A67}"/>
              </a:ext>
            </a:extLst>
          </p:cNvPr>
          <p:cNvSpPr>
            <a:spLocks noGrp="1"/>
          </p:cNvSpPr>
          <p:nvPr/>
        </p:nvSpPr>
        <p:spPr>
          <a:xfrm>
            <a:off x="9725025" y="3181350"/>
            <a:ext cx="1333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Retention +</a:t>
            </a:r>
          </a:p>
          <a:p>
            <a:pPr algn="ctr">
              <a:lnSpc>
                <a:spcPct val="100000"/>
              </a:lnSpc>
              <a:buNone/>
              <a:def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CFAF7"/>
                </a:solidFill>
                <a:latin typeface="Nimbus Sans"/>
                <a:ea typeface="Nimbus Sans"/>
                <a:cs typeface="Nimbus Sans"/>
              </a:rPr>
              <a:t>partner value</a:t>
            </a:r>
          </a:p>
        </p:txBody>
      </p:sp>
      <p:cxnSp>
        <p:nvCxnSpPr>
          <p:cNvPr id="47" name="Straight Arrow Connector 46"/>
          <p:cNvCxnSpPr>
            <a:stCxn id="5" idx="3"/>
            <a:endCxn id="8" idx="1"/>
          </p:cNvCxnSpPr>
          <p:nvPr/>
        </p:nvCxnSpPr>
        <p:spPr>
          <a:xfrm>
            <a:off x="2457450" y="3286125"/>
            <a:ext cx="4000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48" name="Straight Arrow Connector 47"/>
          <p:cNvCxnSpPr>
            <a:stCxn id="8" idx="3"/>
            <a:endCxn id="11" idx="1"/>
          </p:cNvCxnSpPr>
          <p:nvPr/>
        </p:nvCxnSpPr>
        <p:spPr>
          <a:xfrm>
            <a:off x="4667250" y="3286125"/>
            <a:ext cx="4000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49" name="Straight Arrow Connector 48"/>
          <p:cNvCxnSpPr>
            <a:stCxn id="11" idx="3"/>
            <a:endCxn id="14" idx="1"/>
          </p:cNvCxnSpPr>
          <p:nvPr/>
        </p:nvCxnSpPr>
        <p:spPr>
          <a:xfrm>
            <a:off x="6877050" y="3286125"/>
            <a:ext cx="4000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50" name="Straight Arrow Connector 49"/>
          <p:cNvCxnSpPr>
            <a:stCxn id="14" idx="3"/>
            <a:endCxn id="17" idx="1"/>
          </p:cNvCxnSpPr>
          <p:nvPr/>
        </p:nvCxnSpPr>
        <p:spPr>
          <a:xfrm>
            <a:off x="9086850" y="3286125"/>
            <a:ext cx="400050" cy="0"/>
          </a:xfrm>
          <a:prstGeom prst="straightConnector1">
            <a:avLst/>
          </a:prstGeom>
          <a:ln w="28575">
            <a:solidFill>
              <a:srgbClr val="E49968"/>
            </a:solidFill>
            <a:prstDash val="solid"/>
            <a:tailEnd type="triangle" w="sm" len="sm"/>
          </a:ln>
        </p:spPr>
      </p:cxnSp>
      <p:cxnSp>
        <p:nvCxnSpPr>
          <p:cNvPr id="51" name="Elbow Connector 50"/>
          <p:cNvCxnSpPr>
            <a:stCxn id="17" idx="2"/>
            <a:endCxn id="5" idx="2"/>
          </p:cNvCxnSpPr>
          <p:nvPr/>
        </p:nvCxnSpPr>
        <p:spPr>
          <a:xfrm flipH="1">
            <a:off x="1552575" y="4191000"/>
            <a:ext cx="8839200" cy="228600"/>
          </a:xfrm>
          <a:prstGeom prst="bentConnector3">
            <a:avLst/>
          </a:prstGeom>
          <a:ln w="28575">
            <a:solidFill>
              <a:srgbClr val="BC4D35"/>
            </a:solidFill>
            <a:prstDash val="dash"/>
            <a:tailEnd type="triangle" w="sm" len="sm"/>
          </a:ln>
        </p:spPr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9ECB212A-1405-4600-9070-60A03B72F11C}"/>
              </a:ext>
            </a:extLst>
          </p:cNvPr>
          <p:cNvSpPr>
            <a:spLocks noGrp="1"/>
          </p:cNvSpPr>
          <p:nvPr/>
        </p:nvSpPr>
        <p:spPr>
          <a:xfrm>
            <a:off x="2305050" y="4895850"/>
            <a:ext cx="7581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8056"/>
          </a:bodyPr>
          <a:lstStyle/>
          <a:p>
            <a:pPr algn="ctr">
              <a:lnSpc>
                <a:spcPct val="100000"/>
              </a:lnSpc>
              <a:buNone/>
              <a:defRPr sz="1800" b="1">
                <a:solidFill>
                  <a:srgbClr val="241E1F"/>
                </a:solidFill>
                <a:latin typeface="URW Gothic"/>
                <a:ea typeface="URW Gothic"/>
                <a:cs typeface="URW Gothic"/>
              </a:defRPr>
            </a:pPr>
            <a:r>
              <a:rPr sz="1800" b="1">
                <a:solidFill>
                  <a:srgbClr val="241E1F"/>
                </a:solidFill>
                <a:latin typeface="URW Gothic"/>
                <a:ea typeface="URW Gothic"/>
                <a:cs typeface="URW Gothic"/>
              </a:rPr>
              <a:t>The return loop funds better evidence, wider networks and more precise personalisation.</a:t>
            </a:r>
          </a:p>
        </p:txBody>
      </p:sp>
      <p:sp>
        <p:nvSpPr>
          <p:cNvPr id="26" name="Straight Connector 25">
            <a:extLst>
              <a:ext uri="{FF2B5EF4-FFF2-40B4-BE49-F238E27FC236}">
                <a16:creationId xmlns:a16="http://schemas.microsoft.com/office/drawing/2014/main" id="{407351F6-A47F-4530-9EE3-E9885B6687C9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line">
            <a:avLst/>
          </a:prstGeom>
          <a:noFill/>
          <a:ln w="9525">
            <a:solidFill>
              <a:srgbClr val="D8D0C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7EEC75-3FA3-4BD4-9040-679E70D6AF48}"/>
              </a:ext>
            </a:extLst>
          </p:cNvPr>
          <p:cNvSpPr>
            <a:spLocks noGrp="1"/>
          </p:cNvSpPr>
          <p:nvPr/>
        </p:nvSpPr>
        <p:spPr>
          <a:xfrm>
            <a:off x="609600" y="6477000"/>
            <a:ext cx="1000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746D69"/>
                </a:solidFill>
                <a:latin typeface="Nimbus Sans"/>
                <a:ea typeface="Nimbus Sans"/>
                <a:cs typeface="Nimbus Sans"/>
              </a:rPr>
              <a:t>Defensibility depends on measured response and improved calibration—not on collecting more logs alone.</a:t>
            </a:r>
          </a:p>
        </p:txBody>
      </p:sp>
    </p:spTree>
    <p:extLst>
      <p:ext uri="{BB962C8B-B14F-4D97-AF65-F5344CB8AC3E}">
        <p14:creationId xmlns:p14="http://schemas.microsoft.com/office/powerpoint/2010/main" val="31432708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1385</Words>
  <Application>Microsoft Macintosh PowerPoint</Application>
  <DocSecurity>0</DocSecurity>
  <PresentationFormat>Widescreen</PresentationFormat>
  <Paragraphs>231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Nimbus Sans</vt:lpstr>
      <vt:lpstr>URW Gothic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Juan José Cebrián González</cp:lastModifiedBy>
  <cp:revision>1</cp:revision>
  <dcterms:created xsi:type="dcterms:W3CDTF">2026-08-06T07:44:18Z</dcterms:created>
  <dcterms:modified xsi:type="dcterms:W3CDTF">2026-08-06T10:06:12Z</dcterms:modified>
</cp:coreProperties>
</file>